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01" r:id="rId2"/>
    <p:sldMasterId id="2147483720" r:id="rId3"/>
    <p:sldMasterId id="2147483736" r:id="rId4"/>
    <p:sldMasterId id="2147483751" r:id="rId5"/>
  </p:sldMasterIdLst>
  <p:notesMasterIdLst>
    <p:notesMasterId r:id="rId47"/>
  </p:notesMasterIdLst>
  <p:sldIdLst>
    <p:sldId id="293" r:id="rId6"/>
    <p:sldId id="413" r:id="rId7"/>
    <p:sldId id="419" r:id="rId8"/>
    <p:sldId id="262" r:id="rId9"/>
    <p:sldId id="269" r:id="rId10"/>
    <p:sldId id="267" r:id="rId11"/>
    <p:sldId id="271" r:id="rId12"/>
    <p:sldId id="420" r:id="rId13"/>
    <p:sldId id="421" r:id="rId14"/>
    <p:sldId id="422" r:id="rId15"/>
    <p:sldId id="418" r:id="rId16"/>
    <p:sldId id="412" r:id="rId17"/>
    <p:sldId id="299" r:id="rId18"/>
    <p:sldId id="423" r:id="rId19"/>
    <p:sldId id="424" r:id="rId20"/>
    <p:sldId id="425" r:id="rId21"/>
    <p:sldId id="395" r:id="rId22"/>
    <p:sldId id="257" r:id="rId23"/>
    <p:sldId id="438" r:id="rId24"/>
    <p:sldId id="261" r:id="rId25"/>
    <p:sldId id="258" r:id="rId26"/>
    <p:sldId id="266" r:id="rId27"/>
    <p:sldId id="259" r:id="rId28"/>
    <p:sldId id="260" r:id="rId29"/>
    <p:sldId id="399" r:id="rId30"/>
    <p:sldId id="442" r:id="rId31"/>
    <p:sldId id="443" r:id="rId32"/>
    <p:sldId id="428" r:id="rId33"/>
    <p:sldId id="430" r:id="rId34"/>
    <p:sldId id="429" r:id="rId35"/>
    <p:sldId id="305" r:id="rId36"/>
    <p:sldId id="406" r:id="rId37"/>
    <p:sldId id="437" r:id="rId38"/>
    <p:sldId id="439" r:id="rId39"/>
    <p:sldId id="268" r:id="rId40"/>
    <p:sldId id="440" r:id="rId41"/>
    <p:sldId id="270" r:id="rId42"/>
    <p:sldId id="441" r:id="rId43"/>
    <p:sldId id="272" r:id="rId44"/>
    <p:sldId id="273" r:id="rId45"/>
    <p:sldId id="27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6B0"/>
    <a:srgbClr val="25516F"/>
    <a:srgbClr val="1DA3AB"/>
    <a:srgbClr val="005A62"/>
    <a:srgbClr val="1E3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44" autoAdjust="0"/>
    <p:restoredTop sz="88776"/>
  </p:normalViewPr>
  <p:slideViewPr>
    <p:cSldViewPr snapToGrid="0" snapToObjects="1">
      <p:cViewPr varScale="1">
        <p:scale>
          <a:sx n="113" d="100"/>
          <a:sy n="113" d="100"/>
        </p:scale>
        <p:origin x="2240" y="17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70DF0-63AB-414A-A79F-A3B6394858CD}" type="datetimeFigureOut">
              <a:rPr lang="en-US" smtClean="0"/>
              <a:t>4/16/2019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3C99E-2B6A-4648-B820-BAAB94C70261}" type="slidenum">
              <a:rPr lang="en-US" smtClean="0"/>
              <a:t>‹#›</a:t>
            </a:fld>
            <a:endParaRPr lang="en-US"/>
          </a:p>
        </p:txBody>
      </p:sp>
    </p:spTree>
    <p:extLst>
      <p:ext uri="{BB962C8B-B14F-4D97-AF65-F5344CB8AC3E}">
        <p14:creationId xmlns:p14="http://schemas.microsoft.com/office/powerpoint/2010/main" val="34616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elmontforum.org/wp-content/uploads/2017/04/belmont-challenge-white-pap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The Belmont Forum is a partnership of funding organizations, international science councils, and regional consortia committed to the advancement of interdisciplinary and transdisciplinary science.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Forum operations are guided by the </a:t>
            </a:r>
            <a:r>
              <a:rPr lang="en-US" sz="1600" u="none" strike="noStrike" kern="1200" dirty="0">
                <a:solidFill>
                  <a:schemeClr val="tx1"/>
                </a:solidFill>
                <a:effectLst/>
                <a:latin typeface="+mn-lt"/>
                <a:ea typeface="+mn-ea"/>
                <a:cs typeface="+mn-cs"/>
                <a:hlinkClick r:id="rId3"/>
              </a:rPr>
              <a:t>Belmont Challenge,</a:t>
            </a:r>
            <a:r>
              <a:rPr lang="en-US" sz="1600" kern="1200" dirty="0">
                <a:solidFill>
                  <a:schemeClr val="tx1"/>
                </a:solidFill>
                <a:effectLst/>
                <a:latin typeface="+mn-lt"/>
                <a:ea typeface="+mn-ea"/>
                <a:cs typeface="+mn-cs"/>
              </a:rPr>
              <a:t> a vision document that encourages international transdisciplinary research providing knowledge for understanding, mitigating and adapting to global environmental change</a:t>
            </a:r>
            <a:r>
              <a:rPr lang="en-US" sz="1600" i="1" kern="1200" dirty="0">
                <a:solidFill>
                  <a:schemeClr val="tx1"/>
                </a:solidFill>
                <a:effectLst/>
                <a:latin typeface="+mn-lt"/>
                <a:ea typeface="+mn-ea"/>
                <a:cs typeface="+mn-cs"/>
              </a:rPr>
              <a:t>.</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Forum members and partner organizations work collaboratively to meet this Challenge by issuing international calls for proposals, committing to best practices for open data access, and providing transdisciplinary training. </a:t>
            </a:r>
            <a:endParaRPr lang="en-US" sz="1600" dirty="0"/>
          </a:p>
        </p:txBody>
      </p:sp>
      <p:sp>
        <p:nvSpPr>
          <p:cNvPr id="4" name="Slide Number Placeholder 3"/>
          <p:cNvSpPr>
            <a:spLocks noGrp="1"/>
          </p:cNvSpPr>
          <p:nvPr>
            <p:ph type="sldNum" sz="quarter" idx="5"/>
          </p:nvPr>
        </p:nvSpPr>
        <p:spPr/>
        <p:txBody>
          <a:bodyPr/>
          <a:lstStyle/>
          <a:p>
            <a:fld id="{9623C99E-2B6A-4648-B820-BAAB94C70261}" type="slidenum">
              <a:rPr lang="en-US" smtClean="0"/>
              <a:t>4</a:t>
            </a:fld>
            <a:endParaRPr lang="en-US"/>
          </a:p>
        </p:txBody>
      </p:sp>
    </p:spTree>
    <p:extLst>
      <p:ext uri="{BB962C8B-B14F-4D97-AF65-F5344CB8AC3E}">
        <p14:creationId xmlns:p14="http://schemas.microsoft.com/office/powerpoint/2010/main" val="215944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9450" y="4360725"/>
            <a:ext cx="5515600" cy="4131225"/>
          </a:xfrm>
          <a:prstGeom prst="rect">
            <a:avLst/>
          </a:prstGeom>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endParaRPr dirty="0">
              <a:latin typeface="Calibri"/>
              <a:ea typeface="Calibri"/>
              <a:cs typeface="Calibri"/>
              <a:sym typeface="Calibri"/>
            </a:endParaRPr>
          </a:p>
        </p:txBody>
      </p:sp>
      <p:sp>
        <p:nvSpPr>
          <p:cNvPr id="285" name="Google Shape;285;p2: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42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9450" y="4360725"/>
            <a:ext cx="5515600" cy="4131225"/>
          </a:xfrm>
          <a:prstGeom prst="rect">
            <a:avLst/>
          </a:prstGeom>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endParaRPr dirty="0">
              <a:latin typeface="Calibri"/>
              <a:ea typeface="Calibri"/>
              <a:cs typeface="Calibri"/>
              <a:sym typeface="Calibri"/>
            </a:endParaRPr>
          </a:p>
        </p:txBody>
      </p:sp>
      <p:sp>
        <p:nvSpPr>
          <p:cNvPr id="285" name="Google Shape;285;p2: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8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702333" y="4360743"/>
            <a:ext cx="5618669" cy="41312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74" name="Google Shape;174;p11:notes"/>
          <p:cNvSpPr>
            <a:spLocks noGrp="1" noRot="1" noChangeAspect="1"/>
          </p:cNvSpPr>
          <p:nvPr>
            <p:ph type="sldImg" idx="2"/>
          </p:nvPr>
        </p:nvSpPr>
        <p:spPr>
          <a:xfrm>
            <a:off x="1217613" y="688975"/>
            <a:ext cx="4587875"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70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9451" y="4360744"/>
            <a:ext cx="5515609" cy="41312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1" name="Google Shape;181;p13: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11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5:notes"/>
          <p:cNvSpPr txBox="1">
            <a:spLocks noGrp="1"/>
          </p:cNvSpPr>
          <p:nvPr>
            <p:ph type="body" idx="1"/>
          </p:nvPr>
        </p:nvSpPr>
        <p:spPr>
          <a:xfrm>
            <a:off x="161724" y="4360741"/>
            <a:ext cx="6562555" cy="4818178"/>
          </a:xfrm>
          <a:prstGeom prst="rect">
            <a:avLst/>
          </a:prstGeom>
          <a:noFill/>
          <a:ln>
            <a:noFill/>
          </a:ln>
        </p:spPr>
        <p:txBody>
          <a:bodyPr spcFirstLastPara="1" wrap="square" lIns="92325" tIns="46150" rIns="92325" bIns="46150" anchor="t" anchorCtr="0">
            <a:noAutofit/>
          </a:bodyPr>
          <a:lstStyle/>
          <a:p>
            <a:pPr marL="333832" marR="0" lvl="0" indent="-333832" algn="l" rtl="0">
              <a:lnSpc>
                <a:spcPct val="115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Calibri"/>
                <a:ea typeface="Calibri"/>
                <a:cs typeface="Calibri"/>
                <a:sym typeface="Calibri"/>
              </a:rPr>
              <a:t>Reference:  Blunden, J., and D. S. Arndt, Eds., 2017: State of the Climate in 2016. Bull. Amer. Meteor. Soc., 98 (8), Si–S277, doi:10.1175/2017BAMSStateoftheClimate.1.</a:t>
            </a:r>
            <a:endParaRPr sz="1200" b="0" i="0" u="none" strike="noStrike" cap="none">
              <a:solidFill>
                <a:schemeClr val="dk1"/>
              </a:solidFill>
              <a:latin typeface="Calibri"/>
              <a:ea typeface="Calibri"/>
              <a:cs typeface="Calibri"/>
              <a:sym typeface="Calibri"/>
            </a:endParaRPr>
          </a:p>
        </p:txBody>
      </p:sp>
      <p:sp>
        <p:nvSpPr>
          <p:cNvPr id="250" name="Google Shape;250;p15:notes"/>
          <p:cNvSpPr txBox="1">
            <a:spLocks noGrp="1"/>
          </p:cNvSpPr>
          <p:nvPr>
            <p:ph type="sldNum" idx="12"/>
          </p:nvPr>
        </p:nvSpPr>
        <p:spPr>
          <a:xfrm>
            <a:off x="3905295" y="8719894"/>
            <a:ext cx="2987621" cy="459026"/>
          </a:xfrm>
          <a:prstGeom prst="rect">
            <a:avLst/>
          </a:prstGeom>
          <a:noFill/>
          <a:ln>
            <a:noFill/>
          </a:ln>
        </p:spPr>
        <p:txBody>
          <a:bodyPr spcFirstLastPara="1" wrap="square" lIns="92325" tIns="46150" rIns="92325" bIns="461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0103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5:notes"/>
          <p:cNvSpPr txBox="1">
            <a:spLocks noGrp="1"/>
          </p:cNvSpPr>
          <p:nvPr>
            <p:ph type="body" idx="1"/>
          </p:nvPr>
        </p:nvSpPr>
        <p:spPr>
          <a:xfrm>
            <a:off x="689454" y="4360744"/>
            <a:ext cx="5515609" cy="413123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02" name="Google Shape;602;p45: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206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6: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46:notes"/>
          <p:cNvSpPr txBox="1">
            <a:spLocks noGrp="1"/>
          </p:cNvSpPr>
          <p:nvPr>
            <p:ph type="body" idx="1"/>
          </p:nvPr>
        </p:nvSpPr>
        <p:spPr>
          <a:xfrm>
            <a:off x="689454" y="4360744"/>
            <a:ext cx="5515609" cy="413123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622" name="Google Shape;622;p46:notes"/>
          <p:cNvSpPr txBox="1">
            <a:spLocks noGrp="1"/>
          </p:cNvSpPr>
          <p:nvPr>
            <p:ph type="sldNum" idx="12"/>
          </p:nvPr>
        </p:nvSpPr>
        <p:spPr>
          <a:xfrm>
            <a:off x="3905295" y="8719894"/>
            <a:ext cx="2987621" cy="459024"/>
          </a:xfrm>
          <a:prstGeom prst="rect">
            <a:avLst/>
          </a:prstGeom>
          <a:noFill/>
          <a:ln>
            <a:noFill/>
          </a:ln>
        </p:spPr>
        <p:txBody>
          <a:bodyPr spcFirstLastPara="1" wrap="square" lIns="93150" tIns="46550" rIns="93150" bIns="465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38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957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66:notes"/>
          <p:cNvSpPr txBox="1">
            <a:spLocks noGrp="1"/>
          </p:cNvSpPr>
          <p:nvPr>
            <p:ph type="body" idx="1"/>
          </p:nvPr>
        </p:nvSpPr>
        <p:spPr>
          <a:xfrm>
            <a:off x="689451" y="4360744"/>
            <a:ext cx="5515609" cy="41312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91" name="Google Shape;791;p66: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726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67:notes"/>
          <p:cNvSpPr txBox="1">
            <a:spLocks noGrp="1"/>
          </p:cNvSpPr>
          <p:nvPr>
            <p:ph type="body" idx="1"/>
          </p:nvPr>
        </p:nvSpPr>
        <p:spPr>
          <a:xfrm>
            <a:off x="689451" y="4360744"/>
            <a:ext cx="5515609" cy="41312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796" name="Google Shape;796;p67: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4633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68: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68:notes"/>
          <p:cNvSpPr txBox="1">
            <a:spLocks noGrp="1"/>
          </p:cNvSpPr>
          <p:nvPr>
            <p:ph type="body" idx="1"/>
          </p:nvPr>
        </p:nvSpPr>
        <p:spPr>
          <a:xfrm>
            <a:off x="688828" y="4360118"/>
            <a:ext cx="5516671" cy="4131646"/>
          </a:xfrm>
          <a:prstGeom prst="rect">
            <a:avLst/>
          </a:prstGeom>
          <a:noFill/>
          <a:ln>
            <a:noFill/>
          </a:ln>
        </p:spPr>
        <p:txBody>
          <a:bodyPr spcFirstLastPara="1" wrap="square" lIns="91250" tIns="45625" rIns="91250" bIns="45625" anchor="t" anchorCtr="0">
            <a:noAutofit/>
          </a:bodyPr>
          <a:lstStyle/>
          <a:p>
            <a:pPr marL="165100" marR="0" lvl="0" indent="-165100" algn="l" rtl="0">
              <a:lnSpc>
                <a:spcPct val="100000"/>
              </a:lnSpc>
              <a:spcBef>
                <a:spcPts val="0"/>
              </a:spcBef>
              <a:spcAft>
                <a:spcPts val="0"/>
              </a:spcAft>
              <a:buClr>
                <a:schemeClr val="dk1"/>
              </a:buClr>
              <a:buSzPts val="275"/>
              <a:buFont typeface="Arial"/>
              <a:buNone/>
            </a:pPr>
            <a:endParaRPr sz="1100" b="0" i="0" u="none" strike="noStrike" cap="none" dirty="0">
              <a:solidFill>
                <a:srgbClr val="FFFFFF"/>
              </a:solidFill>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275"/>
              <a:buFont typeface="Noto Sans Symbols"/>
              <a:buNone/>
            </a:pPr>
            <a:endParaRPr sz="1100" b="0" i="0" u="none" strike="noStrike" cap="none" dirty="0">
              <a:solidFill>
                <a:schemeClr val="dk1"/>
              </a:solidFill>
              <a:latin typeface="Calibri"/>
              <a:ea typeface="Calibri"/>
              <a:cs typeface="Calibri"/>
              <a:sym typeface="Calibri"/>
            </a:endParaRPr>
          </a:p>
        </p:txBody>
      </p:sp>
      <p:sp>
        <p:nvSpPr>
          <p:cNvPr id="803" name="Google Shape;803;p68:notes"/>
          <p:cNvSpPr txBox="1">
            <a:spLocks noGrp="1"/>
          </p:cNvSpPr>
          <p:nvPr>
            <p:ph type="sldNum" idx="12"/>
          </p:nvPr>
        </p:nvSpPr>
        <p:spPr>
          <a:xfrm>
            <a:off x="3905295" y="8719896"/>
            <a:ext cx="2987582" cy="458906"/>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300"/>
                <a:buFont typeface="Calibri"/>
                <a:buNone/>
                <a:tabLst/>
                <a:defRPr/>
              </a:pPr>
              <a:t>41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947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Proposals must be supported financially by at least three participating Partner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established in three different countries and should include researchers from the natural sciences, health/medical sciences, social and economic sciences or humanities, as well as societal partners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public health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civil society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t>
            </a:r>
            <a:endParaRPr lang="en-US" sz="1200" dirty="0"/>
          </a:p>
          <a:p>
            <a:endParaRPr lang="en-US" dirty="0"/>
          </a:p>
        </p:txBody>
      </p:sp>
      <p:sp>
        <p:nvSpPr>
          <p:cNvPr id="4" name="Slide Number Placeholder 3"/>
          <p:cNvSpPr>
            <a:spLocks noGrp="1"/>
          </p:cNvSpPr>
          <p:nvPr>
            <p:ph type="sldNum" sz="quarter" idx="5"/>
          </p:nvPr>
        </p:nvSpPr>
        <p:spPr/>
        <p:txBody>
          <a:bodyPr/>
          <a:lstStyle/>
          <a:p>
            <a:fld id="{9623C99E-2B6A-4648-B820-BAAB94C70261}" type="slidenum">
              <a:rPr lang="en-US" smtClean="0"/>
              <a:t>5</a:t>
            </a:fld>
            <a:endParaRPr lang="en-US"/>
          </a:p>
        </p:txBody>
      </p:sp>
    </p:spTree>
    <p:extLst>
      <p:ext uri="{BB962C8B-B14F-4D97-AF65-F5344CB8AC3E}">
        <p14:creationId xmlns:p14="http://schemas.microsoft.com/office/powerpoint/2010/main" val="286687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Fundamentally, the Belmont Forum is building a global transdisciplinary culture…</a:t>
            </a:r>
          </a:p>
        </p:txBody>
      </p:sp>
      <p:sp>
        <p:nvSpPr>
          <p:cNvPr id="4" name="Slide Number Placeholder 3"/>
          <p:cNvSpPr>
            <a:spLocks noGrp="1"/>
          </p:cNvSpPr>
          <p:nvPr>
            <p:ph type="sldNum" sz="quarter" idx="10"/>
          </p:nvPr>
        </p:nvSpPr>
        <p:spPr/>
        <p:txBody>
          <a:bodyPr/>
          <a:lstStyle/>
          <a:p>
            <a:fld id="{CBDCBD9B-E21B-0842-8EC5-393C0A6D8EC6}" type="slidenum">
              <a:rPr lang="en-US" smtClean="0"/>
              <a:t>6</a:t>
            </a:fld>
            <a:endParaRPr lang="en-US"/>
          </a:p>
        </p:txBody>
      </p:sp>
    </p:spTree>
    <p:extLst>
      <p:ext uri="{BB962C8B-B14F-4D97-AF65-F5344CB8AC3E}">
        <p14:creationId xmlns:p14="http://schemas.microsoft.com/office/powerpoint/2010/main" val="53007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participating is a Belmont Forum Collaborative Research Action call is that investments are returned 20X over while having the opportunity to align your awarded proposals with programmatic needs and expected outcomes that are important to your organization. </a:t>
            </a:r>
          </a:p>
        </p:txBody>
      </p:sp>
      <p:sp>
        <p:nvSpPr>
          <p:cNvPr id="4" name="Slide Number Placeholder 3"/>
          <p:cNvSpPr>
            <a:spLocks noGrp="1"/>
          </p:cNvSpPr>
          <p:nvPr>
            <p:ph type="sldNum" sz="quarter" idx="5"/>
          </p:nvPr>
        </p:nvSpPr>
        <p:spPr/>
        <p:txBody>
          <a:bodyPr/>
          <a:lstStyle/>
          <a:p>
            <a:fld id="{9623C99E-2B6A-4648-B820-BAAB94C70261}" type="slidenum">
              <a:rPr lang="en-US" smtClean="0"/>
              <a:t>7</a:t>
            </a:fld>
            <a:endParaRPr lang="en-US"/>
          </a:p>
        </p:txBody>
      </p:sp>
    </p:spTree>
    <p:extLst>
      <p:ext uri="{BB962C8B-B14F-4D97-AF65-F5344CB8AC3E}">
        <p14:creationId xmlns:p14="http://schemas.microsoft.com/office/powerpoint/2010/main" val="201194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9450" y="4360725"/>
            <a:ext cx="5515600" cy="41312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285" name="Google Shape;285;p2: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96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2525" y="688975"/>
            <a:ext cx="4589463" cy="3441700"/>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a:p>
            <a:endParaRPr lang="en-US" altLang="en-US" dirty="0">
              <a:latin typeface="Times New Roman" pitchFamily="18" charset="0"/>
            </a:endParaRPr>
          </a:p>
        </p:txBody>
      </p:sp>
    </p:spTree>
    <p:extLst>
      <p:ext uri="{BB962C8B-B14F-4D97-AF65-F5344CB8AC3E}">
        <p14:creationId xmlns:p14="http://schemas.microsoft.com/office/powerpoint/2010/main" val="85103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52525" y="688975"/>
            <a:ext cx="4589463" cy="34417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116740" name="Slide Number Placeholder 3"/>
          <p:cNvSpPr>
            <a:spLocks noGrp="1"/>
          </p:cNvSpPr>
          <p:nvPr>
            <p:ph type="sldNum" sz="quarter" idx="5"/>
          </p:nvPr>
        </p:nvSpPr>
        <p:spPr>
          <a:xfrm>
            <a:off x="3905295" y="8719894"/>
            <a:ext cx="2987622" cy="459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1" tIns="45926" rIns="91851" bIns="45926"/>
          <a:lstStyle>
            <a:lvl1pPr eaLnBrk="0" hangingPunct="0">
              <a:spcBef>
                <a:spcPct val="30000"/>
              </a:spcBef>
              <a:defRPr sz="1200">
                <a:solidFill>
                  <a:schemeClr val="tx1"/>
                </a:solidFill>
                <a:latin typeface="Arial" pitchFamily="34" charset="0"/>
              </a:defRPr>
            </a:lvl1pPr>
            <a:lvl2pPr marL="746293" indent="-287036" eaLnBrk="0" hangingPunct="0">
              <a:spcBef>
                <a:spcPct val="30000"/>
              </a:spcBef>
              <a:defRPr sz="1200">
                <a:solidFill>
                  <a:schemeClr val="tx1"/>
                </a:solidFill>
                <a:latin typeface="Arial" pitchFamily="34" charset="0"/>
              </a:defRPr>
            </a:lvl2pPr>
            <a:lvl3pPr marL="1148144" indent="-229629" eaLnBrk="0" hangingPunct="0">
              <a:spcBef>
                <a:spcPct val="30000"/>
              </a:spcBef>
              <a:defRPr sz="1200">
                <a:solidFill>
                  <a:schemeClr val="tx1"/>
                </a:solidFill>
                <a:latin typeface="Arial" pitchFamily="34" charset="0"/>
              </a:defRPr>
            </a:lvl3pPr>
            <a:lvl4pPr marL="1607401" indent="-229629" eaLnBrk="0" hangingPunct="0">
              <a:spcBef>
                <a:spcPct val="30000"/>
              </a:spcBef>
              <a:defRPr sz="1200">
                <a:solidFill>
                  <a:schemeClr val="tx1"/>
                </a:solidFill>
                <a:latin typeface="Arial" pitchFamily="34" charset="0"/>
              </a:defRPr>
            </a:lvl4pPr>
            <a:lvl5pPr marL="2066658" indent="-229629" eaLnBrk="0" hangingPunct="0">
              <a:spcBef>
                <a:spcPct val="30000"/>
              </a:spcBef>
              <a:defRPr sz="1200">
                <a:solidFill>
                  <a:schemeClr val="tx1"/>
                </a:solidFill>
                <a:latin typeface="Arial" pitchFamily="34" charset="0"/>
              </a:defRPr>
            </a:lvl5pPr>
            <a:lvl6pPr marL="2525916" indent="-229629" eaLnBrk="0" fontAlgn="base" hangingPunct="0">
              <a:spcBef>
                <a:spcPct val="30000"/>
              </a:spcBef>
              <a:spcAft>
                <a:spcPct val="0"/>
              </a:spcAft>
              <a:defRPr sz="1200">
                <a:solidFill>
                  <a:schemeClr val="tx1"/>
                </a:solidFill>
                <a:latin typeface="Arial" pitchFamily="34" charset="0"/>
              </a:defRPr>
            </a:lvl6pPr>
            <a:lvl7pPr marL="2985173" indent="-229629" eaLnBrk="0" fontAlgn="base" hangingPunct="0">
              <a:spcBef>
                <a:spcPct val="30000"/>
              </a:spcBef>
              <a:spcAft>
                <a:spcPct val="0"/>
              </a:spcAft>
              <a:defRPr sz="1200">
                <a:solidFill>
                  <a:schemeClr val="tx1"/>
                </a:solidFill>
                <a:latin typeface="Arial" pitchFamily="34" charset="0"/>
              </a:defRPr>
            </a:lvl7pPr>
            <a:lvl8pPr marL="3444431" indent="-229629" eaLnBrk="0" fontAlgn="base" hangingPunct="0">
              <a:spcBef>
                <a:spcPct val="30000"/>
              </a:spcBef>
              <a:spcAft>
                <a:spcPct val="0"/>
              </a:spcAft>
              <a:defRPr sz="1200">
                <a:solidFill>
                  <a:schemeClr val="tx1"/>
                </a:solidFill>
                <a:latin typeface="Arial" pitchFamily="34" charset="0"/>
              </a:defRPr>
            </a:lvl8pPr>
            <a:lvl9pPr marL="3903688" indent="-229629" eaLnBrk="0" fontAlgn="base" hangingPunct="0">
              <a:spcBef>
                <a:spcPct val="30000"/>
              </a:spcBef>
              <a:spcAft>
                <a:spcPct val="0"/>
              </a:spcAft>
              <a:defRPr sz="12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1F76A8A2-8EE4-4AA3-B3D5-8A97A91AA4D1}" type="slidenum">
              <a:rPr kumimoji="0" lang="en-US" altLang="en-US" sz="1200" b="0" i="0" u="none" strike="noStrike" kern="0" cap="none" spc="0" normalizeH="0" baseline="0" noProof="0">
                <a:ln>
                  <a:noFill/>
                </a:ln>
                <a:solidFill>
                  <a:srgbClr val="000000"/>
                </a:solidFill>
                <a:effectLst/>
                <a:uLnTx/>
                <a:uFillTx/>
                <a:latin typeface="Arial" pitchFamily="34" charset="0"/>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20</a:t>
            </a:fld>
            <a:endParaRPr kumimoji="0" lang="en-US" altLang="en-US" sz="1200" b="0" i="0" u="none" strike="noStrike" kern="0" cap="none" spc="0" normalizeH="0" baseline="0" noProof="0">
              <a:ln>
                <a:noFill/>
              </a:ln>
              <a:solidFill>
                <a:srgbClr val="000000"/>
              </a:solidFill>
              <a:effectLst/>
              <a:uLnTx/>
              <a:uFillTx/>
              <a:latin typeface="Arial" pitchFamily="34" charset="0"/>
              <a:cs typeface="Arial"/>
              <a:sym typeface="Arial"/>
            </a:endParaRPr>
          </a:p>
        </p:txBody>
      </p:sp>
    </p:spTree>
    <p:extLst>
      <p:ext uri="{BB962C8B-B14F-4D97-AF65-F5344CB8AC3E}">
        <p14:creationId xmlns:p14="http://schemas.microsoft.com/office/powerpoint/2010/main" val="406179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9450" y="4360725"/>
            <a:ext cx="5515600" cy="4131225"/>
          </a:xfrm>
          <a:prstGeom prst="rect">
            <a:avLst/>
          </a:prstGeom>
        </p:spPr>
        <p:txBody>
          <a:bodyPr spcFirstLastPara="1" wrap="square" lIns="91425" tIns="91425" rIns="91425" bIns="91425" anchor="t" anchorCtr="0">
            <a:noAutofit/>
          </a:bodyPr>
          <a:lstStyle/>
          <a:p>
            <a:pPr marL="0" lvl="0" indent="0" algn="l" rtl="0">
              <a:lnSpc>
                <a:spcPct val="80000"/>
              </a:lnSpc>
              <a:spcBef>
                <a:spcPts val="592"/>
              </a:spcBef>
              <a:spcAft>
                <a:spcPts val="0"/>
              </a:spcAft>
              <a:buNone/>
            </a:pPr>
            <a:endParaRPr dirty="0">
              <a:latin typeface="Calibri"/>
              <a:ea typeface="Calibri"/>
              <a:cs typeface="Calibri"/>
              <a:sym typeface="Calibri"/>
            </a:endParaRPr>
          </a:p>
        </p:txBody>
      </p:sp>
      <p:sp>
        <p:nvSpPr>
          <p:cNvPr id="285" name="Google Shape;285;p2:notes"/>
          <p:cNvSpPr>
            <a:spLocks noGrp="1" noRot="1" noChangeAspect="1"/>
          </p:cNvSpPr>
          <p:nvPr>
            <p:ph type="sldImg" idx="2"/>
          </p:nvPr>
        </p:nvSpPr>
        <p:spPr>
          <a:xfrm>
            <a:off x="1152525" y="688975"/>
            <a:ext cx="4589463"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2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8975"/>
            <a:ext cx="4589463" cy="3441700"/>
          </a:xfrm>
        </p:spPr>
      </p:sp>
      <p:sp>
        <p:nvSpPr>
          <p:cNvPr id="3" name="Notes Placeholder 2"/>
          <p:cNvSpPr>
            <a:spLocks noGrp="1"/>
          </p:cNvSpPr>
          <p:nvPr>
            <p:ph type="body" idx="1"/>
          </p:nvPr>
        </p:nvSpPr>
        <p:spPr/>
        <p:txBody>
          <a:bodyPr/>
          <a:lstStyle/>
          <a:p>
            <a:pPr marL="169001" indent="-169001" defTabSz="901339">
              <a:defRPr/>
            </a:pPr>
            <a:endParaRPr lang="en-US" baseline="0" dirty="0"/>
          </a:p>
        </p:txBody>
      </p:sp>
      <p:sp>
        <p:nvSpPr>
          <p:cNvPr id="4" name="Slide Number Placeholder 3"/>
          <p:cNvSpPr>
            <a:spLocks noGrp="1"/>
          </p:cNvSpPr>
          <p:nvPr>
            <p:ph type="sldNum" sz="quarter" idx="10"/>
          </p:nvPr>
        </p:nvSpPr>
        <p:spPr>
          <a:xfrm>
            <a:off x="3905295" y="8719894"/>
            <a:ext cx="2987622" cy="459026"/>
          </a:xfrm>
          <a:prstGeom prst="rect">
            <a:avLst/>
          </a:prstGeom>
        </p:spPr>
        <p:txBody>
          <a:bodyPr lIns="91851" tIns="45926" rIns="91851" bIns="45926"/>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C6DB87E-4E7C-4425-A2D0-2363A9D8736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9028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450-4DC5-4647-A334-939D9DE6807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637CF66-0DF2-E846-AB3F-7651D6B892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8995460-A839-F342-AB8F-DECD4BD969C0}"/>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a:extLst>
              <a:ext uri="{FF2B5EF4-FFF2-40B4-BE49-F238E27FC236}">
                <a16:creationId xmlns:a16="http://schemas.microsoft.com/office/drawing/2014/main" id="{913207B3-ACC2-6747-8251-7DCDD1DF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68882-48A5-3E46-88FC-D97BED3FC19B}"/>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52015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A11F-8422-CC43-8834-A9A29068E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69C36-B60A-3C43-9656-8DE60C9E5D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5387D-70C0-DD4C-99FA-C38D6E67CB6B}"/>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a:extLst>
              <a:ext uri="{FF2B5EF4-FFF2-40B4-BE49-F238E27FC236}">
                <a16:creationId xmlns:a16="http://schemas.microsoft.com/office/drawing/2014/main" id="{97B83421-1687-3145-BB86-D3EC764AF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9075-AC94-3A43-8903-9A5976BCEAD6}"/>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69168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EBCFF-9518-A34A-A9FA-6464D9C9D1B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B31576-E739-7547-A01D-BB4BEA7C25F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A029F-5246-814C-966E-D495C245CFDE}"/>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a:extLst>
              <a:ext uri="{FF2B5EF4-FFF2-40B4-BE49-F238E27FC236}">
                <a16:creationId xmlns:a16="http://schemas.microsoft.com/office/drawing/2014/main" id="{946DD9B9-6D68-444B-A3C8-C54908F3C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56AD9-8AC5-1D43-BCAF-427E7675B978}"/>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96622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14216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150603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653653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C08902-8C9E-BE43-BBF1-4A12DEE9218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509153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C08902-8C9E-BE43-BBF1-4A12DEE9218C}"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573518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08902-8C9E-BE43-BBF1-4A12DEE9218C}"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43885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08902-8C9E-BE43-BBF1-4A12DEE9218C}"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81862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8C08902-8C9E-BE43-BBF1-4A12DEE9218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04270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B895-D73D-DB4B-A3BE-EC4EC6095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1237D-EDD1-F84F-831F-828A1DB9AB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87CB6-263E-A941-A0B7-319964743D25}"/>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a:extLst>
              <a:ext uri="{FF2B5EF4-FFF2-40B4-BE49-F238E27FC236}">
                <a16:creationId xmlns:a16="http://schemas.microsoft.com/office/drawing/2014/main" id="{3ECB9875-455F-014A-B351-F4DEAC3E3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3C85B-379B-654B-826C-9BB7F4AF681D}"/>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706314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C08902-8C9E-BE43-BBF1-4A12DEE9218C}"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84746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80657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5167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56826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4080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421666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803640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20829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3"/>
        <p:cNvGrpSpPr/>
        <p:nvPr/>
      </p:nvGrpSpPr>
      <p:grpSpPr>
        <a:xfrm>
          <a:off x="0" y="0"/>
          <a:ext cx="0" cy="0"/>
          <a:chOff x="0" y="0"/>
          <a:chExt cx="0" cy="0"/>
        </a:xfrm>
      </p:grpSpPr>
      <p:sp>
        <p:nvSpPr>
          <p:cNvPr id="34" name="Google Shape;3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63441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8" name="Google Shape;38;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20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3293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B5BC-215B-6749-9CEE-4EF393C069A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54ACD9E-3AE1-4D4F-B865-7791657122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7AAFDA-E36D-6D4B-9B9E-B7BF798EF6C9}"/>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5" name="Footer Placeholder 4">
            <a:extLst>
              <a:ext uri="{FF2B5EF4-FFF2-40B4-BE49-F238E27FC236}">
                <a16:creationId xmlns:a16="http://schemas.microsoft.com/office/drawing/2014/main" id="{B6E901AD-DFAE-8E40-89E5-3B0E44C5A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9E54E-D197-C14B-AC55-8219BC4AA89A}"/>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1297396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251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71131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3232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7147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5" name="Google Shape;4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9324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4568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Google Shape;59;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0" name="Google Shape;60;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1" name="Google Shape;6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8188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7682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205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667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0605-F1E5-ED41-9CD6-06AB03788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46F03-5386-1F4F-93D3-C90ADEC198E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8FED26-254A-134E-92F2-BE6147F2A45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5CDF-D6C9-E44D-94E9-930F0DF96EAE}"/>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6" name="Footer Placeholder 5">
            <a:extLst>
              <a:ext uri="{FF2B5EF4-FFF2-40B4-BE49-F238E27FC236}">
                <a16:creationId xmlns:a16="http://schemas.microsoft.com/office/drawing/2014/main" id="{EC85770D-3321-DF44-AB7A-79D6B866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F7317-6C39-9042-AE48-4E96A7107E20}"/>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8938519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0997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5990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EA08B2-C64C-4FDD-8A62-DC57E30C671D}"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97448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08B2-C64C-4FDD-8A62-DC57E30C671D}"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2171222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A08B2-C64C-4FDD-8A62-DC57E30C671D}"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3688727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EA08B2-C64C-4FDD-8A62-DC57E30C671D}"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362890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EA08B2-C64C-4FDD-8A62-DC57E30C671D}"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37249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A08B2-C64C-4FDD-8A62-DC57E30C671D}"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126606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A08B2-C64C-4FDD-8A62-DC57E30C671D}"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2616413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A08B2-C64C-4FDD-8A62-DC57E30C671D}"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403968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4692-F490-AF46-9034-BBA01BABF63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BFF84B-3FE2-F14D-84B2-797EC18678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2F99CF0-C506-FA48-A3EA-974E6127A44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D1ACD-5E8C-BC45-8F7B-DB95284CD4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EEB8B9C-D320-5744-97D1-EF9325A8663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F820D-A40D-804B-B914-D0E4F509250B}"/>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8" name="Footer Placeholder 7">
            <a:extLst>
              <a:ext uri="{FF2B5EF4-FFF2-40B4-BE49-F238E27FC236}">
                <a16:creationId xmlns:a16="http://schemas.microsoft.com/office/drawing/2014/main" id="{205E4496-249F-D843-80E8-71088729FE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1229F-06EB-FC44-B6A0-032DAAE2F56D}"/>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071120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A08B2-C64C-4FDD-8A62-DC57E30C671D}"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3519035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08B2-C64C-4FDD-8A62-DC57E30C671D}"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2859653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A08B2-C64C-4FDD-8A62-DC57E30C671D}"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939271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A08B2-C64C-4FDD-8A62-DC57E30C671D}"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6C202-DC9C-46BB-8A07-C50E309E47F1}" type="slidenum">
              <a:rPr lang="en-US" smtClean="0"/>
              <a:t>‹#›</a:t>
            </a:fld>
            <a:endParaRPr lang="en-US"/>
          </a:p>
        </p:txBody>
      </p:sp>
    </p:spTree>
    <p:extLst>
      <p:ext uri="{BB962C8B-B14F-4D97-AF65-F5344CB8AC3E}">
        <p14:creationId xmlns:p14="http://schemas.microsoft.com/office/powerpoint/2010/main" val="578521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9"/>
            <a:ext cx="8229600" cy="11432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D7499"/>
              </a:buClr>
              <a:buSzPts val="1400"/>
              <a:buFont typeface="Arial Narrow"/>
              <a:buNone/>
              <a:defRPr sz="4400" b="0" i="0" u="none" strike="noStrike" cap="none">
                <a:solidFill>
                  <a:srgbClr val="3D749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6"/>
          <p:cNvSpPr txBox="1">
            <a:spLocks noGrp="1"/>
          </p:cNvSpPr>
          <p:nvPr>
            <p:ph type="dt" idx="10"/>
          </p:nvPr>
        </p:nvSpPr>
        <p:spPr>
          <a:xfrm>
            <a:off x="457200" y="6356352"/>
            <a:ext cx="2133598" cy="365099"/>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3124200" y="6356352"/>
            <a:ext cx="2895600" cy="365099"/>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6553200" y="6356352"/>
            <a:ext cx="2133598"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6"/>
          <p:cNvSpPr txBox="1">
            <a:spLocks noGrp="1"/>
          </p:cNvSpPr>
          <p:nvPr>
            <p:ph type="body" idx="1"/>
          </p:nvPr>
        </p:nvSpPr>
        <p:spPr>
          <a:xfrm>
            <a:off x="609601" y="1066800"/>
            <a:ext cx="8077199" cy="4526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rgbClr val="0070C0"/>
              </a:buClr>
              <a:buSzPts val="3200"/>
              <a:buFont typeface="Arial"/>
              <a:buNone/>
              <a:defRPr sz="3200" b="0" i="0" u="none" strike="noStrike" cap="none">
                <a:solidFill>
                  <a:srgbClr val="0070C0"/>
                </a:solidFill>
                <a:latin typeface="Arial"/>
                <a:ea typeface="Arial"/>
                <a:cs typeface="Arial"/>
                <a:sym typeface="Arial"/>
              </a:defRPr>
            </a:lvl1pPr>
            <a:lvl2pPr marL="914400" marR="0" lvl="1" indent="-406400" algn="l" rtl="0">
              <a:lnSpc>
                <a:spcPct val="100000"/>
              </a:lnSpc>
              <a:spcBef>
                <a:spcPts val="560"/>
              </a:spcBef>
              <a:spcAft>
                <a:spcPts val="0"/>
              </a:spcAft>
              <a:buClr>
                <a:srgbClr val="0070C0"/>
              </a:buClr>
              <a:buSzPts val="2800"/>
              <a:buFont typeface="Arial"/>
              <a:buChar char="–"/>
              <a:defRPr sz="2800" b="0" i="0" u="none" strike="noStrike" cap="none">
                <a:solidFill>
                  <a:srgbClr val="0070C0"/>
                </a:solidFill>
                <a:latin typeface="Arial"/>
                <a:ea typeface="Arial"/>
                <a:cs typeface="Arial"/>
                <a:sym typeface="Arial"/>
              </a:defRPr>
            </a:lvl2pPr>
            <a:lvl3pPr marL="1371600" marR="0" lvl="2" indent="-381000" algn="l" rtl="0">
              <a:lnSpc>
                <a:spcPct val="100000"/>
              </a:lnSpc>
              <a:spcBef>
                <a:spcPts val="480"/>
              </a:spcBef>
              <a:spcAft>
                <a:spcPts val="0"/>
              </a:spcAft>
              <a:buClr>
                <a:srgbClr val="0070C0"/>
              </a:buClr>
              <a:buSzPts val="2400"/>
              <a:buFont typeface="Arial"/>
              <a:buChar char="•"/>
              <a:defRPr sz="2400" b="0" i="0" u="none" strike="noStrike" cap="none">
                <a:solidFill>
                  <a:srgbClr val="0070C0"/>
                </a:solidFill>
                <a:latin typeface="Arial"/>
                <a:ea typeface="Arial"/>
                <a:cs typeface="Arial"/>
                <a:sym typeface="Arial"/>
              </a:defRPr>
            </a:lvl3pPr>
            <a:lvl4pPr marL="1828800" marR="0" lvl="3" indent="-355600" algn="l" rtl="0">
              <a:lnSpc>
                <a:spcPct val="100000"/>
              </a:lnSpc>
              <a:spcBef>
                <a:spcPts val="400"/>
              </a:spcBef>
              <a:spcAft>
                <a:spcPts val="0"/>
              </a:spcAft>
              <a:buClr>
                <a:srgbClr val="0070C0"/>
              </a:buClr>
              <a:buSzPts val="2000"/>
              <a:buFont typeface="Arial"/>
              <a:buChar char="–"/>
              <a:defRPr sz="2000" b="0" i="0" u="none" strike="noStrike" cap="none">
                <a:solidFill>
                  <a:srgbClr val="0070C0"/>
                </a:solidFill>
                <a:latin typeface="Arial"/>
                <a:ea typeface="Arial"/>
                <a:cs typeface="Arial"/>
                <a:sym typeface="Arial"/>
              </a:defRPr>
            </a:lvl4pPr>
            <a:lvl5pPr marL="2286000" marR="0" lvl="4" indent="-355600" algn="l" rtl="0">
              <a:lnSpc>
                <a:spcPct val="100000"/>
              </a:lnSpc>
              <a:spcBef>
                <a:spcPts val="400"/>
              </a:spcBef>
              <a:spcAft>
                <a:spcPts val="0"/>
              </a:spcAft>
              <a:buClr>
                <a:srgbClr val="0070C0"/>
              </a:buClr>
              <a:buSzPts val="2000"/>
              <a:buFont typeface="Arial"/>
              <a:buChar char="»"/>
              <a:defRPr sz="2000" b="0" i="0" u="none" strike="noStrike" cap="none">
                <a:solidFill>
                  <a:srgbClr val="0070C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body" idx="2"/>
          </p:nvPr>
        </p:nvSpPr>
        <p:spPr>
          <a:xfrm>
            <a:off x="609601" y="1646233"/>
            <a:ext cx="8077199" cy="4526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rgbClr val="0070C0"/>
              </a:buClr>
              <a:buSzPts val="2800"/>
              <a:buFont typeface="Arial"/>
              <a:buChar char="–"/>
              <a:defRPr sz="2800" b="0" i="0" u="none" strike="noStrike" cap="none">
                <a:solidFill>
                  <a:srgbClr val="0070C0"/>
                </a:solidFill>
                <a:latin typeface="Arial"/>
                <a:ea typeface="Arial"/>
                <a:cs typeface="Arial"/>
                <a:sym typeface="Arial"/>
              </a:defRPr>
            </a:lvl2pPr>
            <a:lvl3pPr marL="1371600" marR="0" lvl="2" indent="-381000" algn="l" rtl="0">
              <a:lnSpc>
                <a:spcPct val="100000"/>
              </a:lnSpc>
              <a:spcBef>
                <a:spcPts val="480"/>
              </a:spcBef>
              <a:spcAft>
                <a:spcPts val="0"/>
              </a:spcAft>
              <a:buClr>
                <a:srgbClr val="0070C0"/>
              </a:buClr>
              <a:buSzPts val="2400"/>
              <a:buFont typeface="Arial"/>
              <a:buChar char="•"/>
              <a:defRPr sz="2400" b="0" i="0" u="none" strike="noStrike" cap="none">
                <a:solidFill>
                  <a:srgbClr val="0070C0"/>
                </a:solidFill>
                <a:latin typeface="Arial"/>
                <a:ea typeface="Arial"/>
                <a:cs typeface="Arial"/>
                <a:sym typeface="Arial"/>
              </a:defRPr>
            </a:lvl3pPr>
            <a:lvl4pPr marL="1828800" marR="0" lvl="3" indent="-355600" algn="l" rtl="0">
              <a:lnSpc>
                <a:spcPct val="100000"/>
              </a:lnSpc>
              <a:spcBef>
                <a:spcPts val="400"/>
              </a:spcBef>
              <a:spcAft>
                <a:spcPts val="0"/>
              </a:spcAft>
              <a:buClr>
                <a:srgbClr val="0070C0"/>
              </a:buClr>
              <a:buSzPts val="2000"/>
              <a:buFont typeface="Arial"/>
              <a:buChar char="–"/>
              <a:defRPr sz="2000" b="0" i="0" u="none" strike="noStrike" cap="none">
                <a:solidFill>
                  <a:srgbClr val="0070C0"/>
                </a:solidFill>
                <a:latin typeface="Arial"/>
                <a:ea typeface="Arial"/>
                <a:cs typeface="Arial"/>
                <a:sym typeface="Arial"/>
              </a:defRPr>
            </a:lvl4pPr>
            <a:lvl5pPr marL="2286000" marR="0" lvl="4" indent="-355600" algn="l" rtl="0">
              <a:lnSpc>
                <a:spcPct val="100000"/>
              </a:lnSpc>
              <a:spcBef>
                <a:spcPts val="400"/>
              </a:spcBef>
              <a:spcAft>
                <a:spcPts val="0"/>
              </a:spcAft>
              <a:buClr>
                <a:srgbClr val="0070C0"/>
              </a:buClr>
              <a:buSzPts val="2000"/>
              <a:buFont typeface="Arial"/>
              <a:buChar char="»"/>
              <a:defRPr sz="2000" b="0" i="0" u="none" strike="noStrike" cap="none">
                <a:solidFill>
                  <a:srgbClr val="0070C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04049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371601" y="464410"/>
            <a:ext cx="6418051" cy="898562"/>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D7499"/>
              </a:buClr>
              <a:buSzPts val="1400"/>
              <a:buFont typeface="Arial Narrow"/>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05204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C5BDB5-CE9E-4049-9D98-9C8E72AB08B5}" type="slidenum">
              <a:rPr lang="en-US"/>
              <a:pPr/>
              <a:t>‹#›</a:t>
            </a:fld>
            <a:endParaRPr lang="en-US"/>
          </a:p>
        </p:txBody>
      </p:sp>
    </p:spTree>
    <p:extLst>
      <p:ext uri="{BB962C8B-B14F-4D97-AF65-F5344CB8AC3E}">
        <p14:creationId xmlns:p14="http://schemas.microsoft.com/office/powerpoint/2010/main" val="292009685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0DFF05-8915-3542-932A-B320EA23A735}" type="slidenum">
              <a:rPr lang="en-US"/>
              <a:pPr/>
              <a:t>‹#›</a:t>
            </a:fld>
            <a:endParaRPr lang="en-US"/>
          </a:p>
        </p:txBody>
      </p:sp>
    </p:spTree>
    <p:extLst>
      <p:ext uri="{BB962C8B-B14F-4D97-AF65-F5344CB8AC3E}">
        <p14:creationId xmlns:p14="http://schemas.microsoft.com/office/powerpoint/2010/main" val="339708695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000C0A-787F-F74D-B007-27B4048F5CDE}" type="slidenum">
              <a:rPr lang="en-US"/>
              <a:pPr/>
              <a:t>‹#›</a:t>
            </a:fld>
            <a:endParaRPr lang="en-US"/>
          </a:p>
        </p:txBody>
      </p:sp>
    </p:spTree>
    <p:extLst>
      <p:ext uri="{BB962C8B-B14F-4D97-AF65-F5344CB8AC3E}">
        <p14:creationId xmlns:p14="http://schemas.microsoft.com/office/powerpoint/2010/main" val="294579331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12DD081-4C60-0B41-9322-1F255C5BFFA9}" type="slidenum">
              <a:rPr lang="en-US"/>
              <a:pPr/>
              <a:t>‹#›</a:t>
            </a:fld>
            <a:endParaRPr lang="en-US"/>
          </a:p>
        </p:txBody>
      </p:sp>
    </p:spTree>
    <p:extLst>
      <p:ext uri="{BB962C8B-B14F-4D97-AF65-F5344CB8AC3E}">
        <p14:creationId xmlns:p14="http://schemas.microsoft.com/office/powerpoint/2010/main" val="21440847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2E1-803A-1540-B719-13EF5E999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E479B3-5873-0243-B344-4655B36D3862}"/>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4" name="Footer Placeholder 3">
            <a:extLst>
              <a:ext uri="{FF2B5EF4-FFF2-40B4-BE49-F238E27FC236}">
                <a16:creationId xmlns:a16="http://schemas.microsoft.com/office/drawing/2014/main" id="{72E2F816-4AE1-294E-8A43-D8C0E5C27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05566E-B8CB-CF4D-B4C0-945E5FCAEE1A}"/>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487469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6F4DFE-E49D-544E-B647-6B287F18AAAD}" type="slidenum">
              <a:rPr lang="en-US"/>
              <a:pPr/>
              <a:t>‹#›</a:t>
            </a:fld>
            <a:endParaRPr lang="en-US"/>
          </a:p>
        </p:txBody>
      </p:sp>
    </p:spTree>
    <p:extLst>
      <p:ext uri="{BB962C8B-B14F-4D97-AF65-F5344CB8AC3E}">
        <p14:creationId xmlns:p14="http://schemas.microsoft.com/office/powerpoint/2010/main" val="414297846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FE94E56-5F25-3140-88B1-0F87E67F3F18}" type="slidenum">
              <a:rPr lang="en-US"/>
              <a:pPr/>
              <a:t>‹#›</a:t>
            </a:fld>
            <a:endParaRPr lang="en-US"/>
          </a:p>
        </p:txBody>
      </p:sp>
    </p:spTree>
    <p:extLst>
      <p:ext uri="{BB962C8B-B14F-4D97-AF65-F5344CB8AC3E}">
        <p14:creationId xmlns:p14="http://schemas.microsoft.com/office/powerpoint/2010/main" val="150668698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46640F-2F8B-EA44-B6F0-3D63FAAC0882}" type="slidenum">
              <a:rPr lang="en-US"/>
              <a:pPr/>
              <a:t>‹#›</a:t>
            </a:fld>
            <a:endParaRPr lang="en-US"/>
          </a:p>
        </p:txBody>
      </p:sp>
    </p:spTree>
    <p:extLst>
      <p:ext uri="{BB962C8B-B14F-4D97-AF65-F5344CB8AC3E}">
        <p14:creationId xmlns:p14="http://schemas.microsoft.com/office/powerpoint/2010/main" val="102786093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0A8277-E404-F84B-B006-08EEFFEAEC87}" type="slidenum">
              <a:rPr lang="en-US"/>
              <a:pPr/>
              <a:t>‹#›</a:t>
            </a:fld>
            <a:endParaRPr lang="en-US"/>
          </a:p>
        </p:txBody>
      </p:sp>
    </p:spTree>
    <p:extLst>
      <p:ext uri="{BB962C8B-B14F-4D97-AF65-F5344CB8AC3E}">
        <p14:creationId xmlns:p14="http://schemas.microsoft.com/office/powerpoint/2010/main" val="32013125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163D2-DFED-FE49-AF2F-F92C7A61EDCF}" type="slidenum">
              <a:rPr lang="en-US"/>
              <a:pPr/>
              <a:t>‹#›</a:t>
            </a:fld>
            <a:endParaRPr lang="en-US"/>
          </a:p>
        </p:txBody>
      </p:sp>
    </p:spTree>
    <p:extLst>
      <p:ext uri="{BB962C8B-B14F-4D97-AF65-F5344CB8AC3E}">
        <p14:creationId xmlns:p14="http://schemas.microsoft.com/office/powerpoint/2010/main" val="216535804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7D5183-01FF-1245-9D77-C2C18C6F658C}" type="slidenum">
              <a:rPr lang="en-US"/>
              <a:pPr/>
              <a:t>‹#›</a:t>
            </a:fld>
            <a:endParaRPr lang="en-US"/>
          </a:p>
        </p:txBody>
      </p:sp>
    </p:spTree>
    <p:extLst>
      <p:ext uri="{BB962C8B-B14F-4D97-AF65-F5344CB8AC3E}">
        <p14:creationId xmlns:p14="http://schemas.microsoft.com/office/powerpoint/2010/main" val="289619719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3E5C22-028E-A344-B77D-C502CEE1F22B}" type="slidenum">
              <a:rPr lang="en-US"/>
              <a:pPr/>
              <a:t>‹#›</a:t>
            </a:fld>
            <a:endParaRPr lang="en-US"/>
          </a:p>
        </p:txBody>
      </p:sp>
    </p:spTree>
    <p:extLst>
      <p:ext uri="{BB962C8B-B14F-4D97-AF65-F5344CB8AC3E}">
        <p14:creationId xmlns:p14="http://schemas.microsoft.com/office/powerpoint/2010/main" val="11872190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40FEB-654C-B144-A04A-13BDC702581B}"/>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3" name="Footer Placeholder 2">
            <a:extLst>
              <a:ext uri="{FF2B5EF4-FFF2-40B4-BE49-F238E27FC236}">
                <a16:creationId xmlns:a16="http://schemas.microsoft.com/office/drawing/2014/main" id="{CCD5EEF0-9E65-3C4A-A474-CF2C77A02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A931E-8522-7B49-B607-8C71329A2963}"/>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33905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1063-25FB-3B4E-B358-3770C9A233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F9FEB4A-D8D8-094E-9B2C-9C7CF52D74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D3DE28-82DD-5640-B401-2E5D490A55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9E66771-0146-A143-A035-CB405DB74F30}"/>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6" name="Footer Placeholder 5">
            <a:extLst>
              <a:ext uri="{FF2B5EF4-FFF2-40B4-BE49-F238E27FC236}">
                <a16:creationId xmlns:a16="http://schemas.microsoft.com/office/drawing/2014/main" id="{E48E43FE-EF03-194F-884D-92FEEEE67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9ED9C-2BB4-6646-83E4-183F3CD1C1EB}"/>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301471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1701-AF9A-1540-9F8C-2363F54B78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F7B9CC-FFFD-494F-8C9F-E248017FED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3CE980C-621C-8B47-89C9-ECA3476672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4B8EF65-01B2-954B-9C56-64410FABFBB0}"/>
              </a:ext>
            </a:extLst>
          </p:cNvPr>
          <p:cNvSpPr>
            <a:spLocks noGrp="1"/>
          </p:cNvSpPr>
          <p:nvPr>
            <p:ph type="dt" sz="half" idx="10"/>
          </p:nvPr>
        </p:nvSpPr>
        <p:spPr/>
        <p:txBody>
          <a:bodyPr/>
          <a:lstStyle/>
          <a:p>
            <a:fld id="{A8C08902-8C9E-BE43-BBF1-4A12DEE9218C}" type="datetimeFigureOut">
              <a:rPr lang="en-US" smtClean="0"/>
              <a:t>4/16/2019</a:t>
            </a:fld>
            <a:endParaRPr lang="en-US"/>
          </a:p>
        </p:txBody>
      </p:sp>
      <p:sp>
        <p:nvSpPr>
          <p:cNvPr id="6" name="Footer Placeholder 5">
            <a:extLst>
              <a:ext uri="{FF2B5EF4-FFF2-40B4-BE49-F238E27FC236}">
                <a16:creationId xmlns:a16="http://schemas.microsoft.com/office/drawing/2014/main" id="{4A1D0AE2-0C0D-474D-BD4E-26F6D312E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3FFC1-7733-2E4A-80BC-9CD1A6D94A7E}"/>
              </a:ext>
            </a:extLst>
          </p:cNvPr>
          <p:cNvSpPr>
            <a:spLocks noGrp="1"/>
          </p:cNvSpPr>
          <p:nvPr>
            <p:ph type="sldNum" sz="quarter" idx="12"/>
          </p:nvPr>
        </p:nvSpPr>
        <p:spPr/>
        <p:txBody>
          <a:bodyPr/>
          <a:lstStyle/>
          <a:p>
            <a:fld id="{B2946CA4-6AD4-8045-9390-4C17E2AFF917}" type="slidenum">
              <a:rPr lang="en-US" smtClean="0"/>
              <a:t>‹#›</a:t>
            </a:fld>
            <a:endParaRPr lang="en-US"/>
          </a:p>
        </p:txBody>
      </p:sp>
    </p:spTree>
    <p:extLst>
      <p:ext uri="{BB962C8B-B14F-4D97-AF65-F5344CB8AC3E}">
        <p14:creationId xmlns:p14="http://schemas.microsoft.com/office/powerpoint/2010/main" val="276444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hyperlink" Target="http://www.noaa.gov/research" TargetMode="External"/><Relationship Id="rId26" Type="http://schemas.openxmlformats.org/officeDocument/2006/relationships/hyperlink" Target="http://www.noaa.gov/weather" TargetMode="External"/><Relationship Id="rId3" Type="http://schemas.openxmlformats.org/officeDocument/2006/relationships/slideLayout" Target="../slideLayouts/slideLayout30.xml"/><Relationship Id="rId21" Type="http://schemas.openxmlformats.org/officeDocument/2006/relationships/image" Target="../media/image3.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5" Type="http://schemas.openxmlformats.org/officeDocument/2006/relationships/image" Target="../media/image5.png"/><Relationship Id="rId2" Type="http://schemas.openxmlformats.org/officeDocument/2006/relationships/slideLayout" Target="../slideLayouts/slideLayout29.xml"/><Relationship Id="rId16" Type="http://schemas.openxmlformats.org/officeDocument/2006/relationships/hyperlink" Target="http://www.noaa.gov/marine-aviation" TargetMode="External"/><Relationship Id="rId20" Type="http://schemas.openxmlformats.org/officeDocument/2006/relationships/hyperlink" Target="http://www.noaa.gov/satellites" TargetMode="External"/><Relationship Id="rId29"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hyperlink" Target="http://www.noaa.gov/oceans-coasts" TargetMode="External"/><Relationship Id="rId5" Type="http://schemas.openxmlformats.org/officeDocument/2006/relationships/slideLayout" Target="../slideLayouts/slideLayout32.xml"/><Relationship Id="rId15" Type="http://schemas.openxmlformats.org/officeDocument/2006/relationships/theme" Target="../theme/theme3.xml"/><Relationship Id="rId23" Type="http://schemas.openxmlformats.org/officeDocument/2006/relationships/image" Target="../media/image4.png"/><Relationship Id="rId28" Type="http://schemas.openxmlformats.org/officeDocument/2006/relationships/hyperlink" Target="https://www.commerce.gov/" TargetMode="External"/><Relationship Id="rId10" Type="http://schemas.openxmlformats.org/officeDocument/2006/relationships/slideLayout" Target="../slideLayouts/slideLayout37.xml"/><Relationship Id="rId19" Type="http://schemas.openxmlformats.org/officeDocument/2006/relationships/image" Target="../media/image2.png"/><Relationship Id="rId31" Type="http://schemas.openxmlformats.org/officeDocument/2006/relationships/image" Target="../media/image8.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hyperlink" Target="http://www.noaa.gov/fisheries" TargetMode="External"/><Relationship Id="rId27" Type="http://schemas.openxmlformats.org/officeDocument/2006/relationships/image" Target="../media/image6.png"/><Relationship Id="rId30" Type="http://schemas.openxmlformats.org/officeDocument/2006/relationships/hyperlink" Target="http://www.noaa.gov/"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D838C-BB2B-5F4F-AC23-A3B944D176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3761F-E66D-0742-AF91-C840FB22A1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93E4F-4913-8C41-8587-6A7EFF35E8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08902-8C9E-BE43-BBF1-4A12DEE9218C}" type="datetimeFigureOut">
              <a:rPr lang="en-US" smtClean="0"/>
              <a:t>4/16/2019</a:t>
            </a:fld>
            <a:endParaRPr lang="en-US"/>
          </a:p>
        </p:txBody>
      </p:sp>
      <p:sp>
        <p:nvSpPr>
          <p:cNvPr id="5" name="Footer Placeholder 4">
            <a:extLst>
              <a:ext uri="{FF2B5EF4-FFF2-40B4-BE49-F238E27FC236}">
                <a16:creationId xmlns:a16="http://schemas.microsoft.com/office/drawing/2014/main" id="{69FA91C1-1CA8-794F-8455-AC2800E9A3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E69229-0415-C646-A4FD-46AA9C3467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946CA4-6AD4-8045-9390-4C17E2AFF917}" type="slidenum">
              <a:rPr lang="en-US" smtClean="0"/>
              <a:t>‹#›</a:t>
            </a:fld>
            <a:endParaRPr lang="en-US"/>
          </a:p>
        </p:txBody>
      </p:sp>
    </p:spTree>
    <p:extLst>
      <p:ext uri="{BB962C8B-B14F-4D97-AF65-F5344CB8AC3E}">
        <p14:creationId xmlns:p14="http://schemas.microsoft.com/office/powerpoint/2010/main" val="2019610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C08902-8C9E-BE43-BBF1-4A12DEE9218C}" type="datetimeFigureOut">
              <a:rPr lang="en-US" smtClean="0"/>
              <a:t>4/16/2019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2946CA4-6AD4-8045-9390-4C17E2AFF917}" type="slidenum">
              <a:rPr lang="en-US" smtClean="0"/>
              <a:t>‹#›</a:t>
            </a:fld>
            <a:endParaRPr lang="en-US"/>
          </a:p>
        </p:txBody>
      </p:sp>
    </p:spTree>
    <p:extLst>
      <p:ext uri="{BB962C8B-B14F-4D97-AF65-F5344CB8AC3E}">
        <p14:creationId xmlns:p14="http://schemas.microsoft.com/office/powerpoint/2010/main" val="122295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30386" y="0"/>
            <a:ext cx="472440" cy="6858000"/>
            <a:chOff x="-15238" y="0"/>
            <a:chExt cx="472440" cy="6858000"/>
          </a:xfrm>
        </p:grpSpPr>
        <p:sp>
          <p:nvSpPr>
            <p:cNvPr id="12" name="Google Shape;12;p1"/>
            <p:cNvSpPr/>
            <p:nvPr/>
          </p:nvSpPr>
          <p:spPr>
            <a:xfrm>
              <a:off x="10668" y="0"/>
              <a:ext cx="420600"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
            <p:cNvSpPr/>
            <p:nvPr/>
          </p:nvSpPr>
          <p:spPr>
            <a:xfrm>
              <a:off x="16002" y="4264151"/>
              <a:ext cx="410100" cy="1069800"/>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1" descr="C:\Users\jacqui.fenner\Desktop\PTT templates\images\noaa icons\noaa_icons-04.png">
              <a:hlinkClick r:id="rId16"/>
            </p:cNvPr>
            <p:cNvPicPr preferRelativeResize="0"/>
            <p:nvPr/>
          </p:nvPicPr>
          <p:blipFill rotWithShape="1">
            <a:blip r:embed="rId17">
              <a:alphaModFix/>
            </a:blip>
            <a:srcRect/>
            <a:stretch/>
          </p:blipFill>
          <p:spPr>
            <a:xfrm>
              <a:off x="-15238" y="5714998"/>
              <a:ext cx="472440" cy="324008"/>
            </a:xfrm>
            <a:prstGeom prst="rect">
              <a:avLst/>
            </a:prstGeom>
            <a:noFill/>
            <a:ln>
              <a:noFill/>
            </a:ln>
          </p:spPr>
        </p:pic>
        <p:pic>
          <p:nvPicPr>
            <p:cNvPr id="15" name="Google Shape;15;p1" descr="C:\Users\jacqui.fenner\Desktop\PTT templates\images\noaa icons\noaa_icons-05.png">
              <a:hlinkClick r:id="rId18"/>
            </p:cNvPr>
            <p:cNvPicPr preferRelativeResize="0"/>
            <p:nvPr/>
          </p:nvPicPr>
          <p:blipFill rotWithShape="1">
            <a:blip r:embed="rId19">
              <a:alphaModFix/>
            </a:blip>
            <a:srcRect/>
            <a:stretch/>
          </p:blipFill>
          <p:spPr>
            <a:xfrm>
              <a:off x="-15238" y="4648200"/>
              <a:ext cx="472440" cy="324008"/>
            </a:xfrm>
            <a:prstGeom prst="rect">
              <a:avLst/>
            </a:prstGeom>
            <a:noFill/>
            <a:ln>
              <a:noFill/>
            </a:ln>
          </p:spPr>
        </p:pic>
        <p:pic>
          <p:nvPicPr>
            <p:cNvPr id="16" name="Google Shape;16;p1" descr="C:\Users\jacqui.fenner\Desktop\PTT templates\images\noaa icons\noaa_icons-06.png">
              <a:hlinkClick r:id="rId20"/>
            </p:cNvPr>
            <p:cNvPicPr preferRelativeResize="0"/>
            <p:nvPr/>
          </p:nvPicPr>
          <p:blipFill rotWithShape="1">
            <a:blip r:embed="rId21">
              <a:alphaModFix/>
            </a:blip>
            <a:srcRect/>
            <a:stretch/>
          </p:blipFill>
          <p:spPr>
            <a:xfrm>
              <a:off x="-15238" y="3581400"/>
              <a:ext cx="472440" cy="324008"/>
            </a:xfrm>
            <a:prstGeom prst="rect">
              <a:avLst/>
            </a:prstGeom>
            <a:noFill/>
            <a:ln>
              <a:noFill/>
            </a:ln>
          </p:spPr>
        </p:pic>
        <p:pic>
          <p:nvPicPr>
            <p:cNvPr id="17" name="Google Shape;17;p1" descr="C:\Users\jacqui.fenner\Desktop\PTT templates\images\noaa icons\noaa_icons-07.png">
              <a:hlinkClick r:id="rId22"/>
            </p:cNvPr>
            <p:cNvPicPr preferRelativeResize="0"/>
            <p:nvPr/>
          </p:nvPicPr>
          <p:blipFill rotWithShape="1">
            <a:blip r:embed="rId23">
              <a:alphaModFix/>
            </a:blip>
            <a:srcRect/>
            <a:stretch/>
          </p:blipFill>
          <p:spPr>
            <a:xfrm>
              <a:off x="-15238" y="2514600"/>
              <a:ext cx="472440" cy="324008"/>
            </a:xfrm>
            <a:prstGeom prst="rect">
              <a:avLst/>
            </a:prstGeom>
            <a:noFill/>
            <a:ln>
              <a:noFill/>
            </a:ln>
          </p:spPr>
        </p:pic>
        <p:pic>
          <p:nvPicPr>
            <p:cNvPr id="18" name="Google Shape;18;p1" descr="C:\Users\jacqui.fenner\Desktop\PTT templates\images\noaa icons\noaa_icons-08.png">
              <a:hlinkClick r:id="rId24"/>
            </p:cNvPr>
            <p:cNvPicPr preferRelativeResize="0"/>
            <p:nvPr/>
          </p:nvPicPr>
          <p:blipFill rotWithShape="1">
            <a:blip r:embed="rId25">
              <a:alphaModFix/>
            </a:blip>
            <a:srcRect/>
            <a:stretch/>
          </p:blipFill>
          <p:spPr>
            <a:xfrm>
              <a:off x="-15238" y="1447800"/>
              <a:ext cx="472440" cy="324008"/>
            </a:xfrm>
            <a:prstGeom prst="rect">
              <a:avLst/>
            </a:prstGeom>
            <a:noFill/>
            <a:ln>
              <a:noFill/>
            </a:ln>
          </p:spPr>
        </p:pic>
        <p:pic>
          <p:nvPicPr>
            <p:cNvPr id="19" name="Google Shape;19;p1" descr="C:\Users\jacqui.fenner\Desktop\PTT templates\images\noaa icons\noaa_icons-10.png">
              <a:hlinkClick r:id="rId26"/>
            </p:cNvPr>
            <p:cNvPicPr preferRelativeResize="0"/>
            <p:nvPr/>
          </p:nvPicPr>
          <p:blipFill rotWithShape="1">
            <a:blip r:embed="rId27">
              <a:alphaModFix/>
            </a:blip>
            <a:srcRect/>
            <a:stretch/>
          </p:blipFill>
          <p:spPr>
            <a:xfrm>
              <a:off x="-15238" y="381000"/>
              <a:ext cx="472440" cy="324008"/>
            </a:xfrm>
            <a:prstGeom prst="rect">
              <a:avLst/>
            </a:prstGeom>
            <a:noFill/>
            <a:ln>
              <a:noFill/>
            </a:ln>
          </p:spPr>
        </p:pic>
        <p:grpSp>
          <p:nvGrpSpPr>
            <p:cNvPr id="20" name="Google Shape;20;p1"/>
            <p:cNvGrpSpPr/>
            <p:nvPr/>
          </p:nvGrpSpPr>
          <p:grpSpPr>
            <a:xfrm>
              <a:off x="15147" y="0"/>
              <a:ext cx="420600" cy="6858000"/>
              <a:chOff x="15147" y="0"/>
              <a:chExt cx="420600" cy="6858000"/>
            </a:xfrm>
          </p:grpSpPr>
          <p:grpSp>
            <p:nvGrpSpPr>
              <p:cNvPr id="21" name="Google Shape;21;p1"/>
              <p:cNvGrpSpPr/>
              <p:nvPr/>
            </p:nvGrpSpPr>
            <p:grpSpPr>
              <a:xfrm>
                <a:off x="15147" y="1066800"/>
                <a:ext cx="420600" cy="5334000"/>
                <a:chOff x="15147" y="1066800"/>
                <a:chExt cx="420600" cy="5334000"/>
              </a:xfrm>
            </p:grpSpPr>
            <p:cxnSp>
              <p:nvCxnSpPr>
                <p:cNvPr id="22" name="Google Shape;22;p1"/>
                <p:cNvCxnSpPr/>
                <p:nvPr/>
              </p:nvCxnSpPr>
              <p:spPr>
                <a:xfrm>
                  <a:off x="15147" y="42672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 name="Google Shape;23;p1"/>
                <p:cNvCxnSpPr/>
                <p:nvPr/>
              </p:nvCxnSpPr>
              <p:spPr>
                <a:xfrm>
                  <a:off x="15147" y="32004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4" name="Google Shape;24;p1"/>
                <p:cNvCxnSpPr/>
                <p:nvPr/>
              </p:nvCxnSpPr>
              <p:spPr>
                <a:xfrm>
                  <a:off x="15147" y="21336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5" name="Google Shape;25;p1"/>
                <p:cNvCxnSpPr/>
                <p:nvPr/>
              </p:nvCxnSpPr>
              <p:spPr>
                <a:xfrm>
                  <a:off x="15147" y="53340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6" name="Google Shape;26;p1"/>
                <p:cNvCxnSpPr/>
                <p:nvPr/>
              </p:nvCxnSpPr>
              <p:spPr>
                <a:xfrm>
                  <a:off x="15147" y="1066800"/>
                  <a:ext cx="420600"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7" name="Google Shape;27;p1"/>
                <p:cNvCxnSpPr/>
                <p:nvPr/>
              </p:nvCxnSpPr>
              <p:spPr>
                <a:xfrm>
                  <a:off x="15147" y="6400800"/>
                  <a:ext cx="420600"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8" name="Google Shape;28;p1"/>
              <p:cNvCxnSpPr/>
              <p:nvPr/>
            </p:nvCxnSpPr>
            <p:spPr>
              <a:xfrm>
                <a:off x="431291"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29" name="Google Shape;29;p1"/>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1" descr="G:\STALL\ST Comms\Templates &amp; Resources\Logos\Other Emblems\DOC Logo\DOC Color.png">
            <a:hlinkClick r:id="rId28"/>
          </p:cNvPr>
          <p:cNvPicPr preferRelativeResize="0"/>
          <p:nvPr/>
        </p:nvPicPr>
        <p:blipFill rotWithShape="1">
          <a:blip r:embed="rId29">
            <a:alphaModFix/>
          </a:blip>
          <a:srcRect/>
          <a:stretch/>
        </p:blipFill>
        <p:spPr>
          <a:xfrm>
            <a:off x="228600" y="6443457"/>
            <a:ext cx="371887" cy="371887"/>
          </a:xfrm>
          <a:prstGeom prst="rect">
            <a:avLst/>
          </a:prstGeom>
          <a:noFill/>
          <a:ln>
            <a:noFill/>
          </a:ln>
        </p:spPr>
      </p:pic>
      <p:pic>
        <p:nvPicPr>
          <p:cNvPr id="31" name="Google Shape;31;p1">
            <a:hlinkClick r:id="rId30"/>
          </p:cNvPr>
          <p:cNvPicPr preferRelativeResize="0"/>
          <p:nvPr/>
        </p:nvPicPr>
        <p:blipFill rotWithShape="1">
          <a:blip r:embed="rId31">
            <a:alphaModFix/>
          </a:blip>
          <a:srcRect/>
          <a:stretch/>
        </p:blipFill>
        <p:spPr>
          <a:xfrm>
            <a:off x="639827" y="6449251"/>
            <a:ext cx="360298" cy="360298"/>
          </a:xfrm>
          <a:prstGeom prst="rect">
            <a:avLst/>
          </a:prstGeom>
          <a:noFill/>
          <a:ln>
            <a:noFill/>
          </a:ln>
        </p:spPr>
      </p:pic>
      <p:sp>
        <p:nvSpPr>
          <p:cNvPr id="32" name="Google Shape;32;p1"/>
          <p:cNvSpPr txBox="1"/>
          <p:nvPr/>
        </p:nvSpPr>
        <p:spPr>
          <a:xfrm>
            <a:off x="1447800" y="6551712"/>
            <a:ext cx="7239000" cy="153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B4596"/>
              </a:buClr>
              <a:buSzPts val="250"/>
              <a:buFont typeface="Arial Narrow"/>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spTree>
    <p:extLst>
      <p:ext uri="{BB962C8B-B14F-4D97-AF65-F5344CB8AC3E}">
        <p14:creationId xmlns:p14="http://schemas.microsoft.com/office/powerpoint/2010/main" val="2188386565"/>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2" r:id="rId11"/>
    <p:sldLayoutId id="2147483733" r:id="rId12"/>
    <p:sldLayoutId id="2147483734" r:id="rId13"/>
    <p:sldLayoutId id="214748373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A08B2-C64C-4FDD-8A62-DC57E30C671D}" type="datetimeFigureOut">
              <a:rPr lang="en-US" smtClean="0"/>
              <a:t>4/16/2019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6C202-DC9C-46BB-8A07-C50E309E47F1}" type="slidenum">
              <a:rPr lang="en-US" smtClean="0"/>
              <a:t>‹#›</a:t>
            </a:fld>
            <a:endParaRPr lang="en-US"/>
          </a:p>
        </p:txBody>
      </p:sp>
    </p:spTree>
    <p:extLst>
      <p:ext uri="{BB962C8B-B14F-4D97-AF65-F5344CB8AC3E}">
        <p14:creationId xmlns:p14="http://schemas.microsoft.com/office/powerpoint/2010/main" val="25734767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NIFA New PPT Pages 2012 p3"/>
          <p:cNvPicPr>
            <a:picLocks noChangeAspect="1" noChangeArrowheads="1"/>
          </p:cNvPicPr>
          <p:nvPr/>
        </p:nvPicPr>
        <p:blipFill>
          <a:blip r:embed="rId13">
            <a:extLst>
              <a:ext uri="{28A0092B-C50C-407E-A947-70E740481C1C}">
                <a14:useLocalDpi xmlns:a14="http://schemas.microsoft.com/office/drawing/2010/main" val="0"/>
              </a:ext>
            </a:extLst>
          </a:blip>
          <a:srcRect b="86670"/>
          <a:stretch>
            <a:fillRect/>
          </a:stretch>
        </p:blipFill>
        <p:spPr bwMode="auto">
          <a:xfrm>
            <a:off x="0" y="0"/>
            <a:ext cx="9145588" cy="914400"/>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1066800"/>
            <a:ext cx="77724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667000"/>
            <a:ext cx="7772400" cy="3429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43FE77C0-FF8A-B746-96B9-88156CBB36CC}" type="slidenum">
              <a:rPr lang="en-US"/>
              <a:pPr/>
              <a:t>‹#›</a:t>
            </a:fld>
            <a:endParaRPr lang="en-US"/>
          </a:p>
        </p:txBody>
      </p:sp>
    </p:spTree>
    <p:extLst>
      <p:ext uri="{BB962C8B-B14F-4D97-AF65-F5344CB8AC3E}">
        <p14:creationId xmlns:p14="http://schemas.microsoft.com/office/powerpoint/2010/main" val="161487482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Christine.Jessup@nih.gov"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mailto:humble@niehs.nih.gov" TargetMode="External"/><Relationship Id="rId5" Type="http://schemas.openxmlformats.org/officeDocument/2006/relationships/hyperlink" Target="mailto:Abee.Boyles@nih.gov" TargetMode="External"/><Relationship Id="rId4" Type="http://schemas.openxmlformats.org/officeDocument/2006/relationships/hyperlink" Target="https://report.nih.gov/categorical_spending.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cpo.noaa.gov/Meet-the-Divisions/Climate-and-Societal-Interactions/IRAP/Funded-Projects"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hyperlink" Target="https://reeis.usda.gov/" TargetMode="External"/><Relationship Id="rId2" Type="http://schemas.openxmlformats.org/officeDocument/2006/relationships/hyperlink" Target="https://nifa.usda.gov/developing-global-partnerships" TargetMode="External"/><Relationship Id="rId1" Type="http://schemas.openxmlformats.org/officeDocument/2006/relationships/slideLayout" Target="../slideLayouts/slideLayout56.xml"/><Relationship Id="rId5" Type="http://schemas.openxmlformats.org/officeDocument/2006/relationships/image" Target="../media/image33.jp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www.bfgo.org/" TargetMode="External"/><Relationship Id="rId4" Type="http://schemas.openxmlformats.org/officeDocument/2006/relationships/hyperlink" Target="http://www.belmontforum.org/cra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Lisa.Vaughan@noaa.gov" TargetMode="External"/><Relationship Id="rId13" Type="http://schemas.openxmlformats.org/officeDocument/2006/relationships/hyperlink" Target="mailto:Abee.Boyles@nih.gov" TargetMode="External"/><Relationship Id="rId3" Type="http://schemas.openxmlformats.org/officeDocument/2006/relationships/hyperlink" Target="https://www.belmontforum.org/wp-content/uploads/2019/03/CEH-CRA-call-text-1-updated-29.03.19.docx" TargetMode="External"/><Relationship Id="rId7" Type="http://schemas.openxmlformats.org/officeDocument/2006/relationships/hyperlink" Target="https://www.belmontforum.org/wp-content/uploads/2019/03/USDA-NIFA-Annex-BF-CRA0221-v2.pdf" TargetMode="External"/><Relationship Id="rId12" Type="http://schemas.openxmlformats.org/officeDocument/2006/relationships/hyperlink" Target="mailto:Randijohnson@nifa.usda.gov" TargetMode="External"/><Relationship Id="rId17" Type="http://schemas.openxmlformats.org/officeDocument/2006/relationships/image" Target="../media/image10.png"/><Relationship Id="rId2" Type="http://schemas.openxmlformats.org/officeDocument/2006/relationships/hyperlink" Target="https://www.belmontforum.org/news/call-announcement-climate-environment-and-health/" TargetMode="External"/><Relationship Id="rId16"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hyperlink" Target="https://www.belmontforum.org/wp-content/uploads/2019/03/BF-CEH-CRA_Call_02_National-Annex-NATIONAL-SCIENCE-FOUNDATION-FINAL.pdf" TargetMode="External"/><Relationship Id="rId11" Type="http://schemas.openxmlformats.org/officeDocument/2006/relationships/hyperlink" Target="mailto:MUhle@nsf.gov" TargetMode="External"/><Relationship Id="rId5" Type="http://schemas.openxmlformats.org/officeDocument/2006/relationships/hyperlink" Target="https://www.belmontforum.org/wp-content/uploads/2019/03/BF-CEH-CRA_Call_02_National-Annex_NOAA-FINAL.pdf" TargetMode="External"/><Relationship Id="rId15" Type="http://schemas.openxmlformats.org/officeDocument/2006/relationships/hyperlink" Target="mailto:Christine.Jessup@nih.gov" TargetMode="External"/><Relationship Id="rId10" Type="http://schemas.openxmlformats.org/officeDocument/2006/relationships/hyperlink" Target="mailto:Juli.Trtanj@noaa.gov" TargetMode="External"/><Relationship Id="rId4" Type="http://schemas.openxmlformats.org/officeDocument/2006/relationships/hyperlink" Target="https://www.belmontforum.org/wp-content/uploads/2019/03/BF-CEH-CRA_03A-Call-Expresssion-of-Interest-form-FINAL-13Mar2019_without-FAPESP.docx" TargetMode="External"/><Relationship Id="rId9" Type="http://schemas.openxmlformats.org/officeDocument/2006/relationships/hyperlink" Target="mailto:Michael.Tanner@noaa.gov" TargetMode="External"/><Relationship Id="rId14" Type="http://schemas.openxmlformats.org/officeDocument/2006/relationships/hyperlink" Target="mailto:humble@niehs.nih.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image" Target="../media/image52.png"/><Relationship Id="rId11" Type="http://schemas.openxmlformats.org/officeDocument/2006/relationships/image" Target="../media/image57.jp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196" y="6394257"/>
            <a:ext cx="1983267" cy="359329"/>
          </a:xfrm>
          <a:prstGeom prst="rect">
            <a:avLst/>
          </a:prstGeom>
        </p:spPr>
      </p:pic>
      <p:pic>
        <p:nvPicPr>
          <p:cNvPr id="8" name="image2.jpg" descr="https://www.nordforsk.org/en/news/nordforsk-with-funding-for-two-proposals-for-arctic-research-under-belmont-forum-call-for-proposals/header-image_header">
            <a:extLst>
              <a:ext uri="{FF2B5EF4-FFF2-40B4-BE49-F238E27FC236}">
                <a16:creationId xmlns:a16="http://schemas.microsoft.com/office/drawing/2014/main" id="{5ED76569-62B7-3B45-8B3B-E022182D638D}"/>
              </a:ext>
            </a:extLst>
          </p:cNvPr>
          <p:cNvPicPr>
            <a:picLocks noChangeAspect="1"/>
          </p:cNvPicPr>
          <p:nvPr/>
        </p:nvPicPr>
        <p:blipFill>
          <a:blip r:embed="rId3"/>
          <a:srcRect/>
          <a:stretch>
            <a:fillRect/>
          </a:stretch>
        </p:blipFill>
        <p:spPr>
          <a:xfrm>
            <a:off x="553693" y="6371989"/>
            <a:ext cx="1408417" cy="403865"/>
          </a:xfrm>
          <a:prstGeom prst="rect">
            <a:avLst/>
          </a:prstGeom>
          <a:ln/>
        </p:spPr>
      </p:pic>
      <p:sp>
        <p:nvSpPr>
          <p:cNvPr id="10" name="TextBox 9"/>
          <p:cNvSpPr txBox="1"/>
          <p:nvPr/>
        </p:nvSpPr>
        <p:spPr>
          <a:xfrm>
            <a:off x="267943" y="1857375"/>
            <a:ext cx="6952007" cy="4462760"/>
          </a:xfrm>
          <a:prstGeom prst="rect">
            <a:avLst/>
          </a:prstGeom>
          <a:noFill/>
        </p:spPr>
        <p:txBody>
          <a:bodyPr wrap="square" rtlCol="0">
            <a:spAutoFit/>
          </a:bodyPr>
          <a:lstStyle/>
          <a:p>
            <a:pPr>
              <a:spcBef>
                <a:spcPts val="1200"/>
              </a:spcBef>
            </a:pPr>
            <a:r>
              <a:rPr lang="en-US" sz="3200" b="1" dirty="0">
                <a:solidFill>
                  <a:srgbClr val="25516F"/>
                </a:solidFill>
                <a:cs typeface="Calibri Light" panose="020F0302020204030204" pitchFamily="34" charset="0"/>
              </a:rPr>
              <a:t>Collaborative Research Action on Climate, Environment and Health:</a:t>
            </a:r>
          </a:p>
          <a:p>
            <a:pPr>
              <a:spcBef>
                <a:spcPts val="1200"/>
              </a:spcBef>
            </a:pPr>
            <a:r>
              <a:rPr lang="en-US" sz="3200" b="1" dirty="0">
                <a:solidFill>
                  <a:srgbClr val="25516F"/>
                </a:solidFill>
                <a:cs typeface="Calibri Light" panose="020F0302020204030204" pitchFamily="34" charset="0"/>
              </a:rPr>
              <a:t>A funding opportunity through the Belmont Forum</a:t>
            </a:r>
          </a:p>
          <a:p>
            <a:pPr>
              <a:spcBef>
                <a:spcPts val="1200"/>
              </a:spcBef>
            </a:pPr>
            <a:endParaRPr lang="en-US" sz="3200" b="1" dirty="0">
              <a:solidFill>
                <a:srgbClr val="25516F"/>
              </a:solidFill>
              <a:cs typeface="Calibri Light" panose="020F0302020204030204" pitchFamily="34" charset="0"/>
            </a:endParaRPr>
          </a:p>
          <a:p>
            <a:pPr>
              <a:spcBef>
                <a:spcPts val="1200"/>
              </a:spcBef>
            </a:pPr>
            <a:r>
              <a:rPr lang="en-US" sz="2600" b="1" i="1" dirty="0">
                <a:solidFill>
                  <a:schemeClr val="accent2">
                    <a:lumMod val="75000"/>
                  </a:schemeClr>
                </a:solidFill>
                <a:cs typeface="Calibri" panose="020F0502020204030204" pitchFamily="34" charset="0"/>
              </a:rPr>
              <a:t>Participating U.S. Funding Agencies: NSF, NOAA, NIH and USDA-NIFA</a:t>
            </a:r>
            <a:endParaRPr lang="en-US" sz="2600" b="1" dirty="0"/>
          </a:p>
          <a:p>
            <a:pPr>
              <a:spcBef>
                <a:spcPts val="1200"/>
              </a:spcBef>
            </a:pPr>
            <a:endParaRPr lang="en-US" sz="3200" dirty="0"/>
          </a:p>
        </p:txBody>
      </p:sp>
    </p:spTree>
    <p:extLst>
      <p:ext uri="{BB962C8B-B14F-4D97-AF65-F5344CB8AC3E}">
        <p14:creationId xmlns:p14="http://schemas.microsoft.com/office/powerpoint/2010/main" val="46924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6" name="Title 1">
            <a:extLst>
              <a:ext uri="{FF2B5EF4-FFF2-40B4-BE49-F238E27FC236}">
                <a16:creationId xmlns:a16="http://schemas.microsoft.com/office/drawing/2014/main" id="{9379E706-4682-7D4C-B66F-89296A12D059}"/>
              </a:ext>
            </a:extLst>
          </p:cNvPr>
          <p:cNvSpPr>
            <a:spLocks noGrp="1"/>
          </p:cNvSpPr>
          <p:nvPr>
            <p:ph type="title"/>
          </p:nvPr>
        </p:nvSpPr>
        <p:spPr>
          <a:xfrm>
            <a:off x="145763" y="103240"/>
            <a:ext cx="7886700" cy="873124"/>
          </a:xfrm>
        </p:spPr>
        <p:txBody>
          <a:bodyPr>
            <a:normAutofit/>
          </a:bodyPr>
          <a:lstStyle/>
          <a:p>
            <a:r>
              <a:rPr lang="en-US" sz="3600" b="1" dirty="0">
                <a:solidFill>
                  <a:srgbClr val="1DA3AB"/>
                </a:solidFill>
                <a:latin typeface="Trebuchet MS" panose="020B0603020202020204" pitchFamily="34" charset="0"/>
              </a:rPr>
              <a:t>BACKGROUND</a:t>
            </a:r>
          </a:p>
        </p:txBody>
      </p:sp>
      <p:sp>
        <p:nvSpPr>
          <p:cNvPr id="7" name="Content Placeholder 2">
            <a:extLst>
              <a:ext uri="{FF2B5EF4-FFF2-40B4-BE49-F238E27FC236}">
                <a16:creationId xmlns:a16="http://schemas.microsoft.com/office/drawing/2014/main" id="{8A8CC434-A3F2-B54D-9BB0-56F304EF6120}"/>
              </a:ext>
            </a:extLst>
          </p:cNvPr>
          <p:cNvSpPr txBox="1">
            <a:spLocks/>
          </p:cNvSpPr>
          <p:nvPr/>
        </p:nvSpPr>
        <p:spPr>
          <a:xfrm>
            <a:off x="238124" y="1365250"/>
            <a:ext cx="8286751" cy="433531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457200" indent="-457200">
              <a:spcBef>
                <a:spcPts val="1800"/>
              </a:spcBef>
              <a:buClr>
                <a:srgbClr val="1DA3AB"/>
              </a:buClr>
              <a:buSzPct val="100000"/>
              <a:buFont typeface="Arial" panose="020B0604020202020204" pitchFamily="34" charset="0"/>
              <a:buChar char="•"/>
            </a:pPr>
            <a:r>
              <a:rPr lang="en-US" sz="2800" dirty="0">
                <a:solidFill>
                  <a:schemeClr val="tx1">
                    <a:lumMod val="65000"/>
                    <a:lumOff val="35000"/>
                  </a:schemeClr>
                </a:solidFill>
                <a:latin typeface="Trebuchet MS" panose="020B0603020202020204" pitchFamily="34" charset="0"/>
              </a:rPr>
              <a:t>Policy and decision-makers need to understand and effectively prepare for the additional health risks. </a:t>
            </a:r>
          </a:p>
          <a:p>
            <a:pPr marL="457200" indent="-457200">
              <a:spcBef>
                <a:spcPts val="1800"/>
              </a:spcBef>
              <a:buClr>
                <a:srgbClr val="1DA3AB"/>
              </a:buClr>
              <a:buSzPct val="100000"/>
              <a:buFont typeface="Arial" panose="020B0604020202020204" pitchFamily="34" charset="0"/>
              <a:buChar char="•"/>
            </a:pPr>
            <a:r>
              <a:rPr lang="en-US" sz="2800" dirty="0">
                <a:solidFill>
                  <a:schemeClr val="tx1">
                    <a:lumMod val="65000"/>
                    <a:lumOff val="35000"/>
                  </a:schemeClr>
                </a:solidFill>
                <a:latin typeface="Trebuchet MS" panose="020B0603020202020204" pitchFamily="34" charset="0"/>
              </a:rPr>
              <a:t>CEH research can reduce uncertainty about how local conditions may be affected from a season to decades ahead, provide insight into local solutions, and build evidence to strengthen decision-making. </a:t>
            </a:r>
          </a:p>
          <a:p>
            <a:endParaRPr lang="en-US" sz="2800"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273780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1DA3AB"/>
                </a:solidFill>
                <a:latin typeface="Trebuchet MS" panose="020B0603020202020204" pitchFamily="34" charset="0"/>
              </a:rPr>
              <a:t>MOTIVATION</a:t>
            </a:r>
          </a:p>
        </p:txBody>
      </p:sp>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4">
            <a:extLst>
              <a:ext uri="{FF2B5EF4-FFF2-40B4-BE49-F238E27FC236}">
                <a16:creationId xmlns:a16="http://schemas.microsoft.com/office/drawing/2014/main" id="{EA9F2C0F-4634-5942-87D3-CB169958727F}"/>
              </a:ext>
            </a:extLst>
          </p:cNvPr>
          <p:cNvSpPr txBox="1">
            <a:spLocks/>
          </p:cNvSpPr>
          <p:nvPr/>
        </p:nvSpPr>
        <p:spPr>
          <a:xfrm>
            <a:off x="279112" y="1065326"/>
            <a:ext cx="8426737" cy="4816479"/>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dirty="0">
                <a:solidFill>
                  <a:schemeClr val="tx1">
                    <a:lumMod val="65000"/>
                    <a:lumOff val="35000"/>
                  </a:schemeClr>
                </a:solidFill>
                <a:latin typeface="Trebuchet MS" panose="020B0603020202020204" pitchFamily="34" charset="0"/>
              </a:rPr>
              <a:t>To strengthen and expand the current understanding of links between climate change, environment and health impacts. </a:t>
            </a:r>
          </a:p>
          <a:p>
            <a:r>
              <a:rPr lang="en-US" dirty="0">
                <a:solidFill>
                  <a:schemeClr val="tx1">
                    <a:lumMod val="65000"/>
                    <a:lumOff val="35000"/>
                  </a:schemeClr>
                </a:solidFill>
                <a:latin typeface="Trebuchet MS" panose="020B0603020202020204" pitchFamily="34" charset="0"/>
              </a:rPr>
              <a:t>Aims:</a:t>
            </a:r>
          </a:p>
          <a:p>
            <a:pPr marL="742950" lvl="1" indent="-285750">
              <a:buSzPct val="100000"/>
              <a:buFont typeface="Arial" panose="020B0604020202020204" pitchFamily="34" charset="0"/>
              <a:buChar char="•"/>
            </a:pPr>
            <a:r>
              <a:rPr lang="en-US" sz="2000" dirty="0">
                <a:solidFill>
                  <a:schemeClr val="tx1">
                    <a:lumMod val="65000"/>
                    <a:lumOff val="35000"/>
                  </a:schemeClr>
                </a:solidFill>
                <a:latin typeface="Trebuchet MS" panose="020B0603020202020204" pitchFamily="34" charset="0"/>
              </a:rPr>
              <a:t>Develop transdisciplinary scientific capacity that: </a:t>
            </a:r>
          </a:p>
          <a:p>
            <a:pPr marL="742950" lvl="2" indent="-285750">
              <a:buSzPct val="100000"/>
              <a:buFont typeface="Arial" panose="020B0604020202020204" pitchFamily="34" charset="0"/>
              <a:buChar char="•"/>
            </a:pPr>
            <a:r>
              <a:rPr lang="en-US" sz="2000" dirty="0">
                <a:solidFill>
                  <a:schemeClr val="tx1">
                    <a:lumMod val="65000"/>
                    <a:lumOff val="35000"/>
                  </a:schemeClr>
                </a:solidFill>
                <a:latin typeface="Trebuchet MS" panose="020B0603020202020204" pitchFamily="34" charset="0"/>
              </a:rPr>
              <a:t>Provides information useful to decision makers;</a:t>
            </a:r>
          </a:p>
          <a:p>
            <a:pPr marL="742950" lvl="2" indent="-285750">
              <a:buSzPct val="100000"/>
              <a:buFont typeface="Arial" panose="020B0604020202020204" pitchFamily="34" charset="0"/>
              <a:buChar char="•"/>
            </a:pPr>
            <a:r>
              <a:rPr lang="en-US" sz="2000" dirty="0">
                <a:solidFill>
                  <a:schemeClr val="tx1">
                    <a:lumMod val="65000"/>
                    <a:lumOff val="35000"/>
                  </a:schemeClr>
                </a:solidFill>
                <a:latin typeface="Trebuchet MS" panose="020B0603020202020204" pitchFamily="34" charset="0"/>
              </a:rPr>
              <a:t>Improves understanding of risks, behaviors and vulnerabilities across multiple time scales; </a:t>
            </a:r>
          </a:p>
          <a:p>
            <a:pPr marL="742950" lvl="2" indent="-285750">
              <a:buSzPct val="100000"/>
              <a:buFont typeface="Arial" panose="020B0604020202020204" pitchFamily="34" charset="0"/>
              <a:buChar char="•"/>
            </a:pPr>
            <a:r>
              <a:rPr lang="en-US" sz="2000" dirty="0">
                <a:solidFill>
                  <a:schemeClr val="tx1">
                    <a:lumMod val="65000"/>
                    <a:lumOff val="35000"/>
                  </a:schemeClr>
                </a:solidFill>
                <a:latin typeface="Trebuchet MS" panose="020B0603020202020204" pitchFamily="34" charset="0"/>
              </a:rPr>
              <a:t>Develops robust prediction and early warning at appropriate scales; </a:t>
            </a:r>
          </a:p>
          <a:p>
            <a:pPr marL="742950" lvl="2" indent="-285750">
              <a:buSzPct val="100000"/>
              <a:buFont typeface="Arial" panose="020B0604020202020204" pitchFamily="34" charset="0"/>
              <a:buChar char="•"/>
            </a:pPr>
            <a:r>
              <a:rPr lang="en-US" sz="2000" dirty="0">
                <a:solidFill>
                  <a:schemeClr val="tx1">
                    <a:lumMod val="65000"/>
                    <a:lumOff val="35000"/>
                  </a:schemeClr>
                </a:solidFill>
                <a:latin typeface="Trebuchet MS" panose="020B0603020202020204" pitchFamily="34" charset="0"/>
              </a:rPr>
              <a:t>Stimulates innovative solutions, the use of new technologies and useable policies; </a:t>
            </a:r>
          </a:p>
          <a:p>
            <a:pPr marL="742950" lvl="2" indent="-285750">
              <a:buClr>
                <a:srgbClr val="1DA3AB"/>
              </a:buClr>
              <a:buSzPct val="100000"/>
              <a:buFont typeface="Arial" panose="020B0604020202020204" pitchFamily="34" charset="0"/>
              <a:buChar char="•"/>
            </a:pPr>
            <a:r>
              <a:rPr lang="en-US" sz="2000" dirty="0">
                <a:solidFill>
                  <a:schemeClr val="tx1">
                    <a:lumMod val="65000"/>
                    <a:lumOff val="35000"/>
                  </a:schemeClr>
                </a:solidFill>
                <a:latin typeface="Trebuchet MS" panose="020B0603020202020204" pitchFamily="34" charset="0"/>
              </a:rPr>
              <a:t>Facilitates sustained partnerships that develop, deliver and communicate useful science.</a:t>
            </a:r>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304401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1DA3AB"/>
                </a:solidFill>
                <a:latin typeface="Trebuchet MS" panose="020B0603020202020204" pitchFamily="34" charset="0"/>
              </a:rPr>
              <a:t>RESEARCH THEMES</a:t>
            </a:r>
          </a:p>
        </p:txBody>
      </p:sp>
      <p:sp>
        <p:nvSpPr>
          <p:cNvPr id="3" name="Content Placeholder 2">
            <a:extLst>
              <a:ext uri="{FF2B5EF4-FFF2-40B4-BE49-F238E27FC236}">
                <a16:creationId xmlns:a16="http://schemas.microsoft.com/office/drawing/2014/main" id="{D4385E6C-D844-8940-8623-B0BAD2830059}"/>
              </a:ext>
            </a:extLst>
          </p:cNvPr>
          <p:cNvSpPr>
            <a:spLocks noGrp="1"/>
          </p:cNvSpPr>
          <p:nvPr>
            <p:ph idx="1"/>
          </p:nvPr>
        </p:nvSpPr>
        <p:spPr>
          <a:xfrm>
            <a:off x="523875" y="1292403"/>
            <a:ext cx="8096250" cy="4699000"/>
          </a:xfrm>
        </p:spPr>
        <p:txBody>
          <a:bodyPr>
            <a:normAutofit/>
          </a:bodyPr>
          <a:lstStyle/>
          <a:p>
            <a:pPr marL="342900" lvl="0" indent="-342900">
              <a:spcBef>
                <a:spcPts val="2400"/>
              </a:spcBef>
              <a:buClr>
                <a:srgbClr val="1DA3AB"/>
              </a:buClr>
            </a:pPr>
            <a:r>
              <a:rPr lang="en-US" sz="2200" b="1" dirty="0">
                <a:solidFill>
                  <a:schemeClr val="tx1">
                    <a:lumMod val="65000"/>
                    <a:lumOff val="35000"/>
                  </a:schemeClr>
                </a:solidFill>
                <a:latin typeface="Trebuchet MS" panose="020B0603020202020204" pitchFamily="34" charset="0"/>
              </a:rPr>
              <a:t>Food systems and nutrition</a:t>
            </a:r>
            <a:r>
              <a:rPr lang="en-US" sz="2200" dirty="0">
                <a:solidFill>
                  <a:schemeClr val="tx1">
                    <a:lumMod val="65000"/>
                    <a:lumOff val="35000"/>
                  </a:schemeClr>
                </a:solidFill>
                <a:latin typeface="Trebuchet MS" panose="020B0603020202020204" pitchFamily="34" charset="0"/>
              </a:rPr>
              <a:t> </a:t>
            </a:r>
            <a:r>
              <a:rPr lang="en-US" sz="2200" b="1" dirty="0">
                <a:solidFill>
                  <a:schemeClr val="tx1">
                    <a:lumMod val="65000"/>
                    <a:lumOff val="35000"/>
                  </a:schemeClr>
                </a:solidFill>
                <a:latin typeface="Trebuchet MS" panose="020B0603020202020204" pitchFamily="34" charset="0"/>
              </a:rPr>
              <a:t>–</a:t>
            </a:r>
            <a:r>
              <a:rPr lang="en-US" sz="2200" dirty="0">
                <a:solidFill>
                  <a:schemeClr val="tx1">
                    <a:lumMod val="65000"/>
                    <a:lumOff val="35000"/>
                  </a:schemeClr>
                </a:solidFill>
                <a:latin typeface="Trebuchet MS" panose="020B0603020202020204" pitchFamily="34" charset="0"/>
              </a:rPr>
              <a:t> changes in the quality and quantity of food from land and the oceans. Health implications include increased risks of stunting, decrease in nutritional quality.</a:t>
            </a:r>
          </a:p>
          <a:p>
            <a:pPr marL="342900" lvl="0" indent="-342900">
              <a:spcBef>
                <a:spcPts val="2400"/>
              </a:spcBef>
              <a:buClr>
                <a:srgbClr val="1DA3AB"/>
              </a:buClr>
            </a:pPr>
            <a:r>
              <a:rPr lang="en-US" sz="2200" b="1" dirty="0">
                <a:solidFill>
                  <a:schemeClr val="tx1">
                    <a:lumMod val="65000"/>
                    <a:lumOff val="35000"/>
                  </a:schemeClr>
                </a:solidFill>
                <a:latin typeface="Trebuchet MS" panose="020B0603020202020204" pitchFamily="34" charset="0"/>
              </a:rPr>
              <a:t>Heat and health</a:t>
            </a:r>
            <a:r>
              <a:rPr lang="en-US" sz="2200" dirty="0">
                <a:solidFill>
                  <a:schemeClr val="tx1">
                    <a:lumMod val="65000"/>
                    <a:lumOff val="35000"/>
                  </a:schemeClr>
                </a:solidFill>
                <a:latin typeface="Trebuchet MS" panose="020B0603020202020204" pitchFamily="34" charset="0"/>
              </a:rPr>
              <a:t> </a:t>
            </a:r>
            <a:r>
              <a:rPr lang="en-US" sz="2200" b="1" dirty="0">
                <a:solidFill>
                  <a:schemeClr val="tx1">
                    <a:lumMod val="65000"/>
                    <a:lumOff val="35000"/>
                  </a:schemeClr>
                </a:solidFill>
                <a:latin typeface="Trebuchet MS" panose="020B0603020202020204" pitchFamily="34" charset="0"/>
              </a:rPr>
              <a:t>– </a:t>
            </a:r>
            <a:r>
              <a:rPr lang="en-US" sz="2200" dirty="0">
                <a:solidFill>
                  <a:schemeClr val="tx1">
                    <a:lumMod val="65000"/>
                    <a:lumOff val="35000"/>
                  </a:schemeClr>
                </a:solidFill>
                <a:latin typeface="Trebuchet MS" panose="020B0603020202020204" pitchFamily="34" charset="0"/>
              </a:rPr>
              <a:t>impacts on </a:t>
            </a:r>
            <a:r>
              <a:rPr lang="en-US" sz="2200" dirty="0" err="1">
                <a:solidFill>
                  <a:schemeClr val="tx1">
                    <a:lumMod val="65000"/>
                    <a:lumOff val="35000"/>
                  </a:schemeClr>
                </a:solidFill>
                <a:latin typeface="Trebuchet MS" panose="020B0603020202020204" pitchFamily="34" charset="0"/>
              </a:rPr>
              <a:t>behavioural</a:t>
            </a:r>
            <a:r>
              <a:rPr lang="en-US" sz="2200" dirty="0">
                <a:solidFill>
                  <a:schemeClr val="tx1">
                    <a:lumMod val="65000"/>
                    <a:lumOff val="35000"/>
                  </a:schemeClr>
                </a:solidFill>
                <a:latin typeface="Trebuchet MS" panose="020B0603020202020204" pitchFamily="34" charset="0"/>
              </a:rPr>
              <a:t>, physical and mental health and mortality. Impacts are often amplified in urban areas and can lead to impacts on </a:t>
            </a:r>
            <a:r>
              <a:rPr lang="en-US" sz="2200" dirty="0" err="1">
                <a:solidFill>
                  <a:schemeClr val="tx1">
                    <a:lumMod val="65000"/>
                    <a:lumOff val="35000"/>
                  </a:schemeClr>
                </a:solidFill>
                <a:latin typeface="Trebuchet MS" panose="020B0603020202020204" pitchFamily="34" charset="0"/>
              </a:rPr>
              <a:t>labour</a:t>
            </a:r>
            <a:r>
              <a:rPr lang="en-US" sz="2200" dirty="0">
                <a:solidFill>
                  <a:schemeClr val="tx1">
                    <a:lumMod val="65000"/>
                    <a:lumOff val="35000"/>
                  </a:schemeClr>
                </a:solidFill>
                <a:latin typeface="Trebuchet MS" panose="020B0603020202020204" pitchFamily="34" charset="0"/>
              </a:rPr>
              <a:t> and overall productivity, with associated economic impacts.</a:t>
            </a:r>
          </a:p>
          <a:p>
            <a:pPr marL="342900" lvl="0" indent="-342900">
              <a:spcBef>
                <a:spcPts val="2400"/>
              </a:spcBef>
              <a:buClr>
                <a:srgbClr val="1DA3AB"/>
              </a:buClr>
            </a:pPr>
            <a:r>
              <a:rPr lang="en-US" sz="2200" b="1" dirty="0">
                <a:solidFill>
                  <a:schemeClr val="tx1">
                    <a:lumMod val="65000"/>
                    <a:lumOff val="35000"/>
                  </a:schemeClr>
                </a:solidFill>
                <a:latin typeface="Trebuchet MS" panose="020B0603020202020204" pitchFamily="34" charset="0"/>
              </a:rPr>
              <a:t>Climate-sensitive infectious diseases – </a:t>
            </a:r>
            <a:r>
              <a:rPr lang="en-US" sz="2200" dirty="0">
                <a:solidFill>
                  <a:schemeClr val="tx1">
                    <a:lumMod val="65000"/>
                    <a:lumOff val="35000"/>
                  </a:schemeClr>
                </a:solidFill>
                <a:latin typeface="Trebuchet MS" panose="020B0603020202020204" pitchFamily="34" charset="0"/>
              </a:rPr>
              <a:t>acceleration of biodiversity loss and changes in the distribution and incidence of a range of infectious diseases and emergence of novel pathogens. </a:t>
            </a:r>
          </a:p>
          <a:p>
            <a:pPr marL="0" lvl="0" indent="0">
              <a:buNone/>
            </a:pPr>
            <a:endParaRPr lang="en-US" sz="1800" dirty="0">
              <a:solidFill>
                <a:schemeClr val="tx1">
                  <a:lumMod val="65000"/>
                  <a:lumOff val="35000"/>
                </a:schemeClr>
              </a:solidFill>
              <a:latin typeface="Trebuchet MS" panose="020B0603020202020204" pitchFamily="34" charset="0"/>
            </a:endParaRPr>
          </a:p>
          <a:p>
            <a:endParaRPr lang="en-US" sz="2600" dirty="0">
              <a:solidFill>
                <a:schemeClr val="tx1">
                  <a:lumMod val="65000"/>
                  <a:lumOff val="35000"/>
                </a:schemeClr>
              </a:solidFill>
              <a:latin typeface="Trebuchet MS" panose="020B0603020202020204" pitchFamily="34" charset="0"/>
            </a:endParaRPr>
          </a:p>
        </p:txBody>
      </p:sp>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592" y="6284927"/>
            <a:ext cx="2731981" cy="494981"/>
          </a:xfrm>
          <a:prstGeom prst="rect">
            <a:avLst/>
          </a:prstGeom>
        </p:spPr>
      </p:pic>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3"/>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405538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390525" y="1201431"/>
            <a:ext cx="8108950" cy="4956174"/>
          </a:xfrm>
        </p:spPr>
        <p:txBody>
          <a:bodyPr>
            <a:normAutofit/>
          </a:bodyPr>
          <a:lstStyle/>
          <a:p>
            <a:pPr marL="0" indent="0">
              <a:buNone/>
            </a:pPr>
            <a:r>
              <a:rPr lang="en-US" sz="2400" dirty="0">
                <a:solidFill>
                  <a:schemeClr val="tx1">
                    <a:lumMod val="65000"/>
                    <a:lumOff val="35000"/>
                  </a:schemeClr>
                </a:solidFill>
                <a:latin typeface="Trebuchet MS" panose="020B0603020202020204" pitchFamily="34" charset="0"/>
              </a:rPr>
              <a:t>Proposals should aim to take an end-to-end approach to:</a:t>
            </a:r>
          </a:p>
          <a:p>
            <a:pPr marL="800100" lvl="1" indent="-457200">
              <a:spcBef>
                <a:spcPts val="1800"/>
              </a:spcBef>
              <a:buClr>
                <a:srgbClr val="1DA3AB"/>
              </a:buClr>
            </a:pPr>
            <a:r>
              <a:rPr lang="en-US" sz="2400" dirty="0">
                <a:solidFill>
                  <a:schemeClr val="tx1">
                    <a:lumMod val="65000"/>
                    <a:lumOff val="35000"/>
                  </a:schemeClr>
                </a:solidFill>
                <a:latin typeface="Trebuchet MS" panose="020B0603020202020204" pitchFamily="34" charset="0"/>
              </a:rPr>
              <a:t>Bridge knowledge gaps on environment pathways, feedbacks and interactions that connect climate change to human disease, with a view to improve health through prevention, mitigation and/or adaption strategies;</a:t>
            </a:r>
          </a:p>
          <a:p>
            <a:pPr marL="800100" lvl="1" indent="-457200">
              <a:spcBef>
                <a:spcPts val="1800"/>
              </a:spcBef>
              <a:buClr>
                <a:srgbClr val="1DA3AB"/>
              </a:buClr>
            </a:pPr>
            <a:r>
              <a:rPr lang="en-US" sz="2400" dirty="0">
                <a:solidFill>
                  <a:schemeClr val="tx1">
                    <a:lumMod val="65000"/>
                    <a:lumOff val="35000"/>
                  </a:schemeClr>
                </a:solidFill>
                <a:latin typeface="Trebuchet MS" panose="020B0603020202020204" pitchFamily="34" charset="0"/>
              </a:rPr>
              <a:t>Understand health risk, vulnerability and resilience according to the amplitude of changes, baseline conditions and existing adaptation measures at all relevant scales; </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1DA3AB"/>
                </a:solidFill>
                <a:latin typeface="Trebuchet MS" panose="020B0603020202020204" pitchFamily="34" charset="0"/>
              </a:rPr>
              <a:t>PROPOSAL AIMS</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656234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390525" y="1201431"/>
            <a:ext cx="8108950" cy="4956174"/>
          </a:xfrm>
        </p:spPr>
        <p:txBody>
          <a:bodyPr>
            <a:normAutofit/>
          </a:bodyPr>
          <a:lstStyle/>
          <a:p>
            <a:pPr marL="0" indent="0">
              <a:buNone/>
            </a:pPr>
            <a:r>
              <a:rPr lang="en-US" sz="2400" dirty="0">
                <a:solidFill>
                  <a:schemeClr val="tx1">
                    <a:lumMod val="65000"/>
                    <a:lumOff val="35000"/>
                  </a:schemeClr>
                </a:solidFill>
                <a:latin typeface="Trebuchet MS" panose="020B0603020202020204" pitchFamily="34" charset="0"/>
              </a:rPr>
              <a:t>Proposals should aim to take an end-to-end approach to:</a:t>
            </a:r>
          </a:p>
          <a:p>
            <a:pPr marL="800100" lvl="1" indent="-457200">
              <a:spcBef>
                <a:spcPts val="1800"/>
              </a:spcBef>
              <a:buClr>
                <a:srgbClr val="1DA3AB"/>
              </a:buClr>
            </a:pPr>
            <a:r>
              <a:rPr lang="en-US" sz="2400" dirty="0">
                <a:solidFill>
                  <a:schemeClr val="tx1">
                    <a:lumMod val="65000"/>
                    <a:lumOff val="35000"/>
                  </a:schemeClr>
                </a:solidFill>
                <a:latin typeface="Trebuchet MS" panose="020B0603020202020204" pitchFamily="34" charset="0"/>
              </a:rPr>
              <a:t>Improve predictability and early warning of the frequency and extent of climate and climate-related environmental hazards to health, at relevant temporal and spatial scales;</a:t>
            </a:r>
          </a:p>
          <a:p>
            <a:pPr marL="800100" lvl="1" indent="-457200">
              <a:spcBef>
                <a:spcPts val="1800"/>
              </a:spcBef>
              <a:buClr>
                <a:srgbClr val="1DA3AB"/>
              </a:buClr>
            </a:pPr>
            <a:r>
              <a:rPr lang="en-US" sz="2400" dirty="0">
                <a:solidFill>
                  <a:schemeClr val="tx1">
                    <a:lumMod val="65000"/>
                    <a:lumOff val="35000"/>
                  </a:schemeClr>
                </a:solidFill>
                <a:latin typeface="Trebuchet MS" panose="020B0603020202020204" pitchFamily="34" charset="0"/>
              </a:rPr>
              <a:t>Deliver usable data, information, tools, services and effective innovative solutions that allow decision-makers to better prepare for increased societal and behavioral resilience, respond to climate change impacts on health, and optimize climate change actions that have health benefits. </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8" y="243482"/>
            <a:ext cx="7886700" cy="821844"/>
          </a:xfrm>
        </p:spPr>
        <p:txBody>
          <a:bodyPr>
            <a:normAutofit/>
          </a:bodyPr>
          <a:lstStyle/>
          <a:p>
            <a:r>
              <a:rPr lang="en-US" sz="3600" b="1" dirty="0">
                <a:solidFill>
                  <a:srgbClr val="1DA3AB"/>
                </a:solidFill>
                <a:latin typeface="Trebuchet MS" panose="020B0603020202020204" pitchFamily="34" charset="0"/>
              </a:rPr>
              <a:t>PROPOSAL AIMS </a:t>
            </a:r>
            <a:r>
              <a:rPr lang="en-US" sz="2400" b="1" dirty="0">
                <a:solidFill>
                  <a:srgbClr val="1DA3AB"/>
                </a:solidFill>
                <a:latin typeface="Trebuchet MS" panose="020B0603020202020204" pitchFamily="34" charset="0"/>
              </a:rPr>
              <a:t>(cont’d)</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254764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450850" y="1576244"/>
            <a:ext cx="8108950" cy="4956174"/>
          </a:xfrm>
        </p:spPr>
        <p:txBody>
          <a:bodyPr>
            <a:normAutofit/>
          </a:bodyPr>
          <a:lstStyle/>
          <a:p>
            <a:pPr marL="685800" lvl="1" indent="-342900">
              <a:spcBef>
                <a:spcPts val="1800"/>
              </a:spcBef>
              <a:buClr>
                <a:srgbClr val="1DA3AB"/>
              </a:buClr>
            </a:pPr>
            <a:r>
              <a:rPr lang="en-US" sz="2600" b="1" dirty="0">
                <a:solidFill>
                  <a:schemeClr val="tx1">
                    <a:lumMod val="65000"/>
                    <a:lumOff val="35000"/>
                  </a:schemeClr>
                </a:solidFill>
                <a:latin typeface="Trebuchet MS" panose="020B0603020202020204" pitchFamily="34" charset="0"/>
              </a:rPr>
              <a:t>Transnationality</a:t>
            </a:r>
            <a:r>
              <a:rPr lang="en-US" sz="2600" dirty="0">
                <a:solidFill>
                  <a:schemeClr val="tx1">
                    <a:lumMod val="65000"/>
                    <a:lumOff val="35000"/>
                  </a:schemeClr>
                </a:solidFill>
                <a:latin typeface="Trebuchet MS" panose="020B0603020202020204" pitchFamily="34" charset="0"/>
              </a:rPr>
              <a:t> - supported financially by at least three participating partner agencies established in three different countries</a:t>
            </a:r>
            <a:r>
              <a:rPr lang="en-US" sz="2300" dirty="0">
                <a:solidFill>
                  <a:schemeClr val="tx1">
                    <a:lumMod val="65000"/>
                    <a:lumOff val="35000"/>
                  </a:schemeClr>
                </a:solidFill>
                <a:latin typeface="Trebuchet MS" panose="020B0603020202020204" pitchFamily="34" charset="0"/>
              </a:rPr>
              <a:t>;</a:t>
            </a:r>
          </a:p>
          <a:p>
            <a:pPr marL="1085850" lvl="2" indent="-400050">
              <a:spcBef>
                <a:spcPts val="1800"/>
              </a:spcBef>
              <a:buClr>
                <a:srgbClr val="1DA3AB"/>
              </a:buClr>
              <a:buSzPct val="80000"/>
              <a:buFont typeface="Courier New" panose="02070309020205020404" pitchFamily="49" charset="0"/>
              <a:buChar char="o"/>
            </a:pPr>
            <a:r>
              <a:rPr lang="en-US" sz="2000" dirty="0">
                <a:solidFill>
                  <a:schemeClr val="tx1">
                    <a:lumMod val="65000"/>
                    <a:lumOff val="35000"/>
                  </a:schemeClr>
                </a:solidFill>
                <a:latin typeface="Trebuchet MS" panose="020B0603020202020204" pitchFamily="34" charset="0"/>
              </a:rPr>
              <a:t>Research can take place within one or more countries anywhere in the world, but the team must be eligible for support from three funding organizations participating in the CRA.</a:t>
            </a:r>
          </a:p>
          <a:p>
            <a:pPr marL="685800" lvl="1" indent="-342900">
              <a:spcBef>
                <a:spcPts val="1800"/>
              </a:spcBef>
              <a:buClr>
                <a:srgbClr val="1DA3AB"/>
              </a:buClr>
            </a:pPr>
            <a:r>
              <a:rPr lang="en-US" sz="2600" b="1" dirty="0">
                <a:solidFill>
                  <a:schemeClr val="tx1">
                    <a:lumMod val="65000"/>
                    <a:lumOff val="35000"/>
                  </a:schemeClr>
                </a:solidFill>
                <a:latin typeface="Trebuchet MS" panose="020B0603020202020204" pitchFamily="34" charset="0"/>
              </a:rPr>
              <a:t>Data Management </a:t>
            </a:r>
            <a:r>
              <a:rPr lang="en-US" sz="2600" dirty="0">
                <a:solidFill>
                  <a:schemeClr val="tx1">
                    <a:lumMod val="65000"/>
                    <a:lumOff val="35000"/>
                  </a:schemeClr>
                </a:solidFill>
                <a:latin typeface="Trebuchet MS" panose="020B0603020202020204" pitchFamily="34" charset="0"/>
              </a:rPr>
              <a:t>– requirement of a data management plan. </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1DA3AB"/>
                </a:solidFill>
                <a:latin typeface="Trebuchet MS" panose="020B0603020202020204" pitchFamily="34" charset="0"/>
              </a:rPr>
              <a:t>PROPOSAL ELIGIBILITY OVERVIEW</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164708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8E86D-E936-CB45-83CD-B3CEDF72D555}"/>
              </a:ext>
            </a:extLst>
          </p:cNvPr>
          <p:cNvSpPr>
            <a:spLocks noGrp="1"/>
          </p:cNvSpPr>
          <p:nvPr>
            <p:ph idx="1"/>
          </p:nvPr>
        </p:nvSpPr>
        <p:spPr>
          <a:xfrm>
            <a:off x="444500" y="1122517"/>
            <a:ext cx="8108950" cy="4956174"/>
          </a:xfrm>
        </p:spPr>
        <p:txBody>
          <a:bodyPr>
            <a:normAutofit/>
          </a:bodyPr>
          <a:lstStyle/>
          <a:p>
            <a:pPr marL="685800" lvl="1" indent="-342900">
              <a:spcBef>
                <a:spcPts val="1800"/>
              </a:spcBef>
              <a:buClr>
                <a:srgbClr val="1DA3AB"/>
              </a:buClr>
            </a:pPr>
            <a:r>
              <a:rPr lang="en-US" sz="2600" b="1" dirty="0" err="1">
                <a:solidFill>
                  <a:schemeClr val="tx1">
                    <a:lumMod val="65000"/>
                    <a:lumOff val="35000"/>
                  </a:schemeClr>
                </a:solidFill>
                <a:latin typeface="Trebuchet MS" panose="020B0603020202020204" pitchFamily="34" charset="0"/>
              </a:rPr>
              <a:t>Transdisciplinarity</a:t>
            </a:r>
            <a:r>
              <a:rPr lang="en-US" sz="2600" b="1" dirty="0">
                <a:solidFill>
                  <a:schemeClr val="tx1">
                    <a:lumMod val="65000"/>
                    <a:lumOff val="35000"/>
                  </a:schemeClr>
                </a:solidFill>
                <a:latin typeface="Trebuchet MS" panose="020B0603020202020204" pitchFamily="34" charset="0"/>
              </a:rPr>
              <a:t> </a:t>
            </a:r>
            <a:r>
              <a:rPr lang="en-US" sz="2600" dirty="0">
                <a:solidFill>
                  <a:schemeClr val="tx1">
                    <a:lumMod val="65000"/>
                    <a:lumOff val="35000"/>
                  </a:schemeClr>
                </a:solidFill>
                <a:latin typeface="Trebuchet MS" panose="020B0603020202020204" pitchFamily="34" charset="0"/>
              </a:rPr>
              <a:t>- project must be co-developed and co-implemented by natural scientists, social scientists, </a:t>
            </a:r>
            <a:r>
              <a:rPr lang="en-US" sz="2600" u="sng" dirty="0">
                <a:solidFill>
                  <a:srgbClr val="1DA3AB"/>
                </a:solidFill>
                <a:latin typeface="Trebuchet MS" panose="020B0603020202020204" pitchFamily="34" charset="0"/>
              </a:rPr>
              <a:t>health scientists</a:t>
            </a:r>
            <a:r>
              <a:rPr lang="en-US" sz="2600" dirty="0">
                <a:solidFill>
                  <a:schemeClr val="tx1">
                    <a:lumMod val="65000"/>
                    <a:lumOff val="35000"/>
                  </a:schemeClr>
                </a:solidFill>
                <a:latin typeface="Trebuchet MS" panose="020B0603020202020204" pitchFamily="34" charset="0"/>
              </a:rPr>
              <a:t> and </a:t>
            </a:r>
            <a:r>
              <a:rPr lang="en-US" sz="2600" dirty="0">
                <a:solidFill>
                  <a:srgbClr val="1DA3AB"/>
                </a:solidFill>
                <a:latin typeface="Trebuchet MS" panose="020B0603020202020204" pitchFamily="34" charset="0"/>
              </a:rPr>
              <a:t>stakeholders</a:t>
            </a:r>
            <a:r>
              <a:rPr lang="en-US" sz="2300" dirty="0">
                <a:solidFill>
                  <a:schemeClr val="tx1">
                    <a:lumMod val="65000"/>
                    <a:lumOff val="35000"/>
                  </a:schemeClr>
                </a:solidFill>
                <a:latin typeface="Trebuchet MS" panose="020B0603020202020204" pitchFamily="34" charset="0"/>
              </a:rPr>
              <a:t>;</a:t>
            </a:r>
          </a:p>
          <a:p>
            <a:pPr marL="1085850" lvl="2" indent="-400050">
              <a:spcBef>
                <a:spcPts val="1200"/>
              </a:spcBef>
              <a:buClr>
                <a:srgbClr val="1DA3AB"/>
              </a:buClr>
              <a:buSzPct val="80000"/>
              <a:buFont typeface="Courier New" panose="02070309020205020404" pitchFamily="49" charset="0"/>
              <a:buChar char="o"/>
            </a:pPr>
            <a:r>
              <a:rPr lang="en-US" sz="2000" dirty="0">
                <a:solidFill>
                  <a:schemeClr val="tx1">
                    <a:lumMod val="65000"/>
                    <a:lumOff val="35000"/>
                  </a:schemeClr>
                </a:solidFill>
                <a:latin typeface="Trebuchet MS" panose="020B0603020202020204" pitchFamily="34" charset="0"/>
              </a:rPr>
              <a:t>Stakeholder use is broad - potential to work with communities, policymakers, business and industry, unionized bodies, tribal organizations, non-governmental organizations, and many others.  </a:t>
            </a:r>
          </a:p>
          <a:p>
            <a:pPr marL="1085850" lvl="2" indent="-400050">
              <a:spcBef>
                <a:spcPts val="1200"/>
              </a:spcBef>
              <a:buClr>
                <a:srgbClr val="1DA3AB"/>
              </a:buClr>
              <a:buSzPct val="80000"/>
              <a:buFont typeface="Courier New" panose="02070309020205020404" pitchFamily="49" charset="0"/>
              <a:buChar char="o"/>
            </a:pPr>
            <a:r>
              <a:rPr lang="en-US" sz="2000" dirty="0">
                <a:solidFill>
                  <a:schemeClr val="tx1">
                    <a:lumMod val="65000"/>
                    <a:lumOff val="35000"/>
                  </a:schemeClr>
                </a:solidFill>
                <a:latin typeface="Trebuchet MS" panose="020B0603020202020204" pitchFamily="34" charset="0"/>
              </a:rPr>
              <a:t>Social science includes the full breadth of social disciplines, including economics and the humanities.</a:t>
            </a:r>
          </a:p>
          <a:p>
            <a:pPr marL="685800" lvl="1" indent="-342900">
              <a:spcBef>
                <a:spcPts val="1800"/>
              </a:spcBef>
              <a:buClr>
                <a:srgbClr val="1DA3AB"/>
              </a:buClr>
            </a:pPr>
            <a:r>
              <a:rPr lang="en-US" sz="2600" b="1" dirty="0">
                <a:solidFill>
                  <a:schemeClr val="tx1">
                    <a:lumMod val="65000"/>
                    <a:lumOff val="35000"/>
                  </a:schemeClr>
                </a:solidFill>
                <a:latin typeface="Trebuchet MS" panose="020B0603020202020204" pitchFamily="34" charset="0"/>
              </a:rPr>
              <a:t>Individual partner organization criteria – </a:t>
            </a:r>
            <a:r>
              <a:rPr lang="en-US" sz="2600" dirty="0">
                <a:solidFill>
                  <a:schemeClr val="tx1">
                    <a:lumMod val="65000"/>
                    <a:lumOff val="35000"/>
                  </a:schemeClr>
                </a:solidFill>
                <a:latin typeface="Trebuchet MS" panose="020B0603020202020204" pitchFamily="34" charset="0"/>
              </a:rPr>
              <a:t>comply with all partner eligibility requirements as applicable. </a:t>
            </a:r>
          </a:p>
        </p:txBody>
      </p:sp>
      <p:sp>
        <p:nvSpPr>
          <p:cNvPr id="7" name="Rectangle 6">
            <a:extLst>
              <a:ext uri="{FF2B5EF4-FFF2-40B4-BE49-F238E27FC236}">
                <a16:creationId xmlns:a16="http://schemas.microsoft.com/office/drawing/2014/main" id="{C1486F50-A85F-2447-8C52-0A596979E814}"/>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1DA3AB"/>
                </a:solidFill>
                <a:latin typeface="Trebuchet MS" panose="020B0603020202020204" pitchFamily="34" charset="0"/>
              </a:rPr>
              <a:t>PROPOSAL ELIGIBILITY OVERVIEW </a:t>
            </a:r>
            <a:r>
              <a:rPr lang="en-US" sz="2400" b="1" dirty="0">
                <a:solidFill>
                  <a:srgbClr val="1DA3AB"/>
                </a:solidFill>
                <a:latin typeface="Trebuchet MS" panose="020B0603020202020204" pitchFamily="34" charset="0"/>
              </a:rPr>
              <a:t>(cont’d)</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336761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2800" b="1" dirty="0">
                <a:solidFill>
                  <a:srgbClr val="1DA3AB"/>
                </a:solidFill>
                <a:latin typeface="Trebuchet MS" panose="020B0603020202020204" pitchFamily="34" charset="0"/>
              </a:rPr>
              <a:t>ANNEX: National Institutes of Health (NIH)</a:t>
            </a:r>
          </a:p>
        </p:txBody>
      </p:sp>
      <p:pic>
        <p:nvPicPr>
          <p:cNvPr id="6"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2" name="TextBox 1">
            <a:extLst>
              <a:ext uri="{FF2B5EF4-FFF2-40B4-BE49-F238E27FC236}">
                <a16:creationId xmlns:a16="http://schemas.microsoft.com/office/drawing/2014/main" id="{50DBF3D0-450C-134A-A15C-A556CED38021}"/>
              </a:ext>
            </a:extLst>
          </p:cNvPr>
          <p:cNvSpPr txBox="1"/>
          <p:nvPr/>
        </p:nvSpPr>
        <p:spPr>
          <a:xfrm>
            <a:off x="3909391" y="2531165"/>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F61D7449-820E-D747-B8EF-D65D076ACCBF}"/>
              </a:ext>
            </a:extLst>
          </p:cNvPr>
          <p:cNvSpPr>
            <a:spLocks noGrp="1"/>
          </p:cNvSpPr>
          <p:nvPr>
            <p:ph idx="1"/>
          </p:nvPr>
        </p:nvSpPr>
        <p:spPr>
          <a:xfrm>
            <a:off x="628650" y="1192696"/>
            <a:ext cx="7886700" cy="5079808"/>
          </a:xfrm>
        </p:spPr>
        <p:txBody>
          <a:bodyPr>
            <a:normAutofit fontScale="77500" lnSpcReduction="20000"/>
          </a:bodyPr>
          <a:lstStyle/>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NIH, specifically NIEHS and the Fogarty International Center are providing in-kind support to the CEH CRA</a:t>
            </a:r>
          </a:p>
          <a:p>
            <a:pPr marL="342900" indent="-342900">
              <a:lnSpc>
                <a:spcPct val="100000"/>
              </a:lnSpc>
              <a:spcBef>
                <a:spcPts val="1800"/>
              </a:spcBef>
              <a:buClr>
                <a:srgbClr val="1DA3AB"/>
              </a:buClr>
            </a:pPr>
            <a:r>
              <a:rPr lang="en-US" sz="2600" dirty="0">
                <a:solidFill>
                  <a:schemeClr val="tx1">
                    <a:lumMod val="65000"/>
                    <a:lumOff val="35000"/>
                  </a:schemeClr>
                </a:solidFill>
                <a:latin typeface="Trebuchet MS" panose="020B0603020202020204" pitchFamily="34" charset="0"/>
              </a:rPr>
              <a:t>NIH/NIEHS and NIH/FIC will provide information about this CRA to their investigators, particularly the NIH co-funded seven regional centers for Global Environmental and Occupational Health </a:t>
            </a:r>
          </a:p>
          <a:p>
            <a:pPr marL="342900" indent="-342900">
              <a:lnSpc>
                <a:spcPct val="100000"/>
              </a:lnSpc>
              <a:spcBef>
                <a:spcPts val="1800"/>
              </a:spcBef>
              <a:buClr>
                <a:srgbClr val="1DA3AB"/>
              </a:buClr>
            </a:pPr>
            <a:r>
              <a:rPr lang="en-US" sz="2600" dirty="0">
                <a:solidFill>
                  <a:schemeClr val="tx1">
                    <a:lumMod val="65000"/>
                    <a:lumOff val="35000"/>
                  </a:schemeClr>
                </a:solidFill>
                <a:latin typeface="Trebuchet MS" panose="020B0603020202020204" pitchFamily="34" charset="0"/>
              </a:rPr>
              <a:t>Investigators can find currently funded NIH grantees in the online NIH Research Portfolio Online Reporting Tools (</a:t>
            </a:r>
            <a:r>
              <a:rPr lang="en-US" sz="2600" dirty="0" err="1">
                <a:solidFill>
                  <a:schemeClr val="tx1">
                    <a:lumMod val="65000"/>
                    <a:lumOff val="35000"/>
                  </a:schemeClr>
                </a:solidFill>
                <a:latin typeface="Trebuchet MS" panose="020B0603020202020204" pitchFamily="34" charset="0"/>
              </a:rPr>
              <a:t>RePORT</a:t>
            </a:r>
            <a:r>
              <a:rPr lang="en-US" sz="2600" dirty="0">
                <a:solidFill>
                  <a:schemeClr val="tx1">
                    <a:lumMod val="65000"/>
                    <a:lumOff val="35000"/>
                  </a:schemeClr>
                </a:solidFill>
                <a:latin typeface="Trebuchet MS" panose="020B0603020202020204" pitchFamily="34" charset="0"/>
              </a:rPr>
              <a:t>) website:  </a:t>
            </a:r>
            <a:r>
              <a:rPr lang="en-US" sz="2600" dirty="0">
                <a:solidFill>
                  <a:schemeClr val="tx1">
                    <a:lumMod val="65000"/>
                    <a:lumOff val="3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https://report.nih.gov/categorical_spending.aspx</a:t>
            </a:r>
            <a:endParaRPr lang="en-US" sz="2600" dirty="0">
              <a:solidFill>
                <a:schemeClr val="tx1">
                  <a:lumMod val="65000"/>
                  <a:lumOff val="35000"/>
                </a:schemeClr>
              </a:solidFill>
              <a:latin typeface="Trebuchet MS" panose="020B0603020202020204" pitchFamily="34" charset="0"/>
            </a:endParaRPr>
          </a:p>
          <a:p>
            <a:pPr marL="685800" lvl="1" indent="-342900">
              <a:lnSpc>
                <a:spcPct val="100000"/>
              </a:lnSpc>
              <a:spcBef>
                <a:spcPts val="1800"/>
              </a:spcBef>
              <a:buClr>
                <a:srgbClr val="1DA3AB"/>
              </a:buClr>
            </a:pPr>
            <a:r>
              <a:rPr lang="en-US" dirty="0"/>
              <a:t>“</a:t>
            </a:r>
            <a:r>
              <a:rPr lang="en-US" sz="2000" dirty="0">
                <a:solidFill>
                  <a:schemeClr val="tx1">
                    <a:lumMod val="65000"/>
                    <a:lumOff val="35000"/>
                  </a:schemeClr>
                </a:solidFill>
                <a:latin typeface="Trebuchet MS" panose="020B0603020202020204" pitchFamily="34" charset="0"/>
              </a:rPr>
              <a:t>climate change” category</a:t>
            </a:r>
          </a:p>
          <a:p>
            <a:pPr marL="342900" lvl="1" indent="-342900">
              <a:lnSpc>
                <a:spcPct val="100000"/>
              </a:lnSpc>
              <a:spcBef>
                <a:spcPts val="1800"/>
              </a:spcBef>
              <a:buClr>
                <a:srgbClr val="1DA3AB"/>
              </a:buClr>
            </a:pPr>
            <a:r>
              <a:rPr lang="en-US" sz="2600" dirty="0">
                <a:solidFill>
                  <a:schemeClr val="tx1">
                    <a:lumMod val="65000"/>
                    <a:lumOff val="35000"/>
                  </a:schemeClr>
                </a:solidFill>
                <a:latin typeface="Trebuchet MS" panose="020B0603020202020204" pitchFamily="34" charset="0"/>
              </a:rPr>
              <a:t>Points of contact:</a:t>
            </a:r>
          </a:p>
          <a:p>
            <a:pPr marL="685800" lvl="2" indent="-342900">
              <a:lnSpc>
                <a:spcPct val="100000"/>
              </a:lnSpc>
              <a:spcBef>
                <a:spcPts val="1800"/>
              </a:spcBef>
              <a:buClr>
                <a:srgbClr val="1DA3AB"/>
              </a:buClr>
            </a:pPr>
            <a:r>
              <a:rPr lang="en-US" sz="2300" dirty="0">
                <a:solidFill>
                  <a:schemeClr val="tx1">
                    <a:lumMod val="65000"/>
                    <a:lumOff val="35000"/>
                  </a:schemeClr>
                </a:solidFill>
                <a:latin typeface="Trebuchet MS" panose="020B0603020202020204" pitchFamily="34" charset="0"/>
              </a:rPr>
              <a:t>NIEHS:  </a:t>
            </a:r>
            <a:r>
              <a:rPr lang="en-US" sz="2300" dirty="0" err="1">
                <a:solidFill>
                  <a:schemeClr val="tx1">
                    <a:lumMod val="65000"/>
                    <a:lumOff val="35000"/>
                  </a:schemeClr>
                </a:solidFill>
                <a:latin typeface="Trebuchet MS" panose="020B0603020202020204" pitchFamily="34" charset="0"/>
              </a:rPr>
              <a:t>Abee</a:t>
            </a:r>
            <a:r>
              <a:rPr lang="en-US" sz="2300" dirty="0">
                <a:solidFill>
                  <a:schemeClr val="tx1">
                    <a:lumMod val="65000"/>
                    <a:lumOff val="35000"/>
                  </a:schemeClr>
                </a:solidFill>
                <a:latin typeface="Trebuchet MS" panose="020B0603020202020204" pitchFamily="34" charset="0"/>
              </a:rPr>
              <a:t> Boyles, NIEHS:   </a:t>
            </a:r>
            <a:r>
              <a:rPr lang="en-US" sz="2300" dirty="0">
                <a:solidFill>
                  <a:schemeClr val="tx1">
                    <a:lumMod val="65000"/>
                    <a:lumOff val="35000"/>
                  </a:schemeClr>
                </a:solidFill>
                <a:latin typeface="Trebuchet MS" panose="020B0603020202020204" pitchFamily="34" charset="0"/>
                <a:hlinkClick r:id="rId5">
                  <a:extLst>
                    <a:ext uri="{A12FA001-AC4F-418D-AE19-62706E023703}">
                      <ahyp:hlinkClr xmlns:ahyp="http://schemas.microsoft.com/office/drawing/2018/hyperlinkcolor" val="tx"/>
                    </a:ext>
                  </a:extLst>
                </a:hlinkClick>
              </a:rPr>
              <a:t>Abee.Boyles@nih.gov</a:t>
            </a:r>
            <a:endParaRPr lang="en-US" sz="2300" dirty="0">
              <a:solidFill>
                <a:schemeClr val="tx1">
                  <a:lumMod val="65000"/>
                  <a:lumOff val="35000"/>
                </a:schemeClr>
              </a:solidFill>
              <a:latin typeface="Trebuchet MS" panose="020B0603020202020204" pitchFamily="34" charset="0"/>
            </a:endParaRPr>
          </a:p>
          <a:p>
            <a:pPr marL="685800" lvl="2" indent="-342900">
              <a:lnSpc>
                <a:spcPct val="100000"/>
              </a:lnSpc>
              <a:spcBef>
                <a:spcPts val="1800"/>
              </a:spcBef>
              <a:buClr>
                <a:srgbClr val="1DA3AB"/>
              </a:buClr>
            </a:pPr>
            <a:r>
              <a:rPr lang="en-US" sz="2300" dirty="0">
                <a:solidFill>
                  <a:schemeClr val="tx1">
                    <a:lumMod val="65000"/>
                    <a:lumOff val="35000"/>
                  </a:schemeClr>
                </a:solidFill>
                <a:latin typeface="Trebuchet MS" panose="020B0603020202020204" pitchFamily="34" charset="0"/>
              </a:rPr>
              <a:t>Mike Humble, NIEHS  </a:t>
            </a:r>
            <a:r>
              <a:rPr lang="en-US" sz="2300" dirty="0">
                <a:solidFill>
                  <a:schemeClr val="tx1">
                    <a:lumMod val="65000"/>
                    <a:lumOff val="35000"/>
                  </a:schemeClr>
                </a:solidFill>
                <a:latin typeface="Trebuchet MS" panose="020B0603020202020204" pitchFamily="34" charset="0"/>
                <a:hlinkClick r:id="rId6">
                  <a:extLst>
                    <a:ext uri="{A12FA001-AC4F-418D-AE19-62706E023703}">
                      <ahyp:hlinkClr xmlns:ahyp="http://schemas.microsoft.com/office/drawing/2018/hyperlinkcolor" val="tx"/>
                    </a:ext>
                  </a:extLst>
                </a:hlinkClick>
              </a:rPr>
              <a:t>humble@niehs.nih.gov</a:t>
            </a:r>
            <a:endParaRPr lang="en-US" sz="2300" dirty="0">
              <a:solidFill>
                <a:schemeClr val="tx1">
                  <a:lumMod val="65000"/>
                  <a:lumOff val="35000"/>
                </a:schemeClr>
              </a:solidFill>
              <a:latin typeface="Trebuchet MS" panose="020B0603020202020204" pitchFamily="34" charset="0"/>
            </a:endParaRPr>
          </a:p>
          <a:p>
            <a:pPr marL="685800" lvl="2" indent="-342900">
              <a:lnSpc>
                <a:spcPct val="100000"/>
              </a:lnSpc>
              <a:spcBef>
                <a:spcPts val="1800"/>
              </a:spcBef>
              <a:buClr>
                <a:srgbClr val="1DA3AB"/>
              </a:buClr>
            </a:pPr>
            <a:r>
              <a:rPr lang="en-US" sz="2300" dirty="0" err="1">
                <a:solidFill>
                  <a:schemeClr val="tx1">
                    <a:lumMod val="65000"/>
                    <a:lumOff val="35000"/>
                  </a:schemeClr>
                </a:solidFill>
                <a:latin typeface="Trebuchet MS" panose="020B0603020202020204" pitchFamily="34" charset="0"/>
              </a:rPr>
              <a:t>GEOHealth</a:t>
            </a:r>
            <a:r>
              <a:rPr lang="en-US" sz="2300" dirty="0">
                <a:solidFill>
                  <a:schemeClr val="tx1">
                    <a:lumMod val="65000"/>
                    <a:lumOff val="35000"/>
                  </a:schemeClr>
                </a:solidFill>
                <a:latin typeface="Trebuchet MS" panose="020B0603020202020204" pitchFamily="34" charset="0"/>
              </a:rPr>
              <a:t>:  Christine Jessup, FIC:  </a:t>
            </a:r>
            <a:r>
              <a:rPr lang="en-US" sz="2300" dirty="0">
                <a:solidFill>
                  <a:schemeClr val="tx1">
                    <a:lumMod val="65000"/>
                    <a:lumOff val="35000"/>
                  </a:schemeClr>
                </a:solidFill>
                <a:latin typeface="Trebuchet MS" panose="020B0603020202020204" pitchFamily="34" charset="0"/>
                <a:hlinkClick r:id="rId7">
                  <a:extLst>
                    <a:ext uri="{A12FA001-AC4F-418D-AE19-62706E023703}">
                      <ahyp:hlinkClr xmlns:ahyp="http://schemas.microsoft.com/office/drawing/2018/hyperlinkcolor" val="tx"/>
                    </a:ext>
                  </a:extLst>
                </a:hlinkClick>
              </a:rPr>
              <a:t>Christine.Jessup@nih.gov</a:t>
            </a:r>
            <a:endParaRPr lang="en-US" sz="2300" dirty="0">
              <a:solidFill>
                <a:schemeClr val="tx1">
                  <a:lumMod val="65000"/>
                  <a:lumOff val="35000"/>
                </a:schemeClr>
              </a:solidFill>
              <a:latin typeface="Trebuchet MS" panose="020B0603020202020204" pitchFamily="34" charset="0"/>
            </a:endParaRPr>
          </a:p>
          <a:p>
            <a:pPr lvl="1"/>
            <a:endParaRPr lang="en-US" dirty="0"/>
          </a:p>
          <a:p>
            <a:endParaRPr lang="en-US" dirty="0"/>
          </a:p>
        </p:txBody>
      </p:sp>
    </p:spTree>
    <p:extLst>
      <p:ext uri="{BB962C8B-B14F-4D97-AF65-F5344CB8AC3E}">
        <p14:creationId xmlns:p14="http://schemas.microsoft.com/office/powerpoint/2010/main" val="61205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768349" y="141612"/>
            <a:ext cx="8229600" cy="69902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2400" b="1" kern="1200" dirty="0">
                <a:solidFill>
                  <a:srgbClr val="1DA3AB"/>
                </a:solidFill>
                <a:latin typeface="Trebuchet MS" panose="020B0603020202020204" pitchFamily="34" charset="0"/>
                <a:ea typeface="+mj-ea"/>
                <a:cs typeface="+mj-cs"/>
              </a:rPr>
              <a:t>NOAA Engagement in the Belmont Forum CRA CEH: </a:t>
            </a:r>
            <a:br>
              <a:rPr lang="en-US" sz="2400" b="1" kern="1200" dirty="0">
                <a:solidFill>
                  <a:srgbClr val="1DA3AB"/>
                </a:solidFill>
                <a:latin typeface="Trebuchet MS" panose="020B0603020202020204" pitchFamily="34" charset="0"/>
                <a:ea typeface="+mj-ea"/>
                <a:cs typeface="+mj-cs"/>
              </a:rPr>
            </a:br>
            <a:r>
              <a:rPr lang="en-US" sz="2400" b="1" kern="1200" dirty="0">
                <a:solidFill>
                  <a:srgbClr val="1DA3AB"/>
                </a:solidFill>
                <a:latin typeface="Trebuchet MS" panose="020B0603020202020204" pitchFamily="34" charset="0"/>
                <a:ea typeface="+mj-ea"/>
                <a:cs typeface="+mj-cs"/>
              </a:rPr>
              <a:t>Grant Funding and In-kind Resources</a:t>
            </a:r>
            <a:endParaRPr sz="2400" b="1" kern="1200" dirty="0">
              <a:solidFill>
                <a:srgbClr val="1DA3AB"/>
              </a:solidFill>
              <a:latin typeface="Trebuchet MS" panose="020B0603020202020204" pitchFamily="34" charset="0"/>
              <a:ea typeface="+mj-ea"/>
              <a:cs typeface="+mj-cs"/>
            </a:endParaRPr>
          </a:p>
        </p:txBody>
      </p:sp>
      <p:sp>
        <p:nvSpPr>
          <p:cNvPr id="288" name="Google Shape;288;p39"/>
          <p:cNvSpPr txBox="1">
            <a:spLocks noGrp="1"/>
          </p:cNvSpPr>
          <p:nvPr>
            <p:ph type="body" idx="1"/>
          </p:nvPr>
        </p:nvSpPr>
        <p:spPr>
          <a:xfrm>
            <a:off x="425681" y="918895"/>
            <a:ext cx="8718319" cy="3876360"/>
          </a:xfrm>
          <a:prstGeom prst="rect">
            <a:avLst/>
          </a:prstGeom>
          <a:noFill/>
          <a:ln>
            <a:noFill/>
          </a:ln>
        </p:spPr>
        <p:txBody>
          <a:bodyPr spcFirstLastPara="1" wrap="square" lIns="91425" tIns="45700" rIns="91425" bIns="45700" anchor="t" anchorCtr="0">
            <a:noAutofit/>
          </a:bodyPr>
          <a:lstStyle/>
          <a:p>
            <a:pPr marL="685800" lvl="1" indent="-342900" defTabSz="685800">
              <a:lnSpc>
                <a:spcPct val="90000"/>
              </a:lnSpc>
              <a:spcBef>
                <a:spcPts val="1800"/>
              </a:spcBef>
              <a:buClr>
                <a:srgbClr val="1DA3AB"/>
              </a:buClr>
              <a:buSzPts val="2960"/>
              <a:buFont typeface="Arial" panose="020B0604020202020204" pitchFamily="34" charset="0"/>
              <a:buChar char="•"/>
            </a:pPr>
            <a:r>
              <a:rPr lang="en-US" sz="2000" b="1" kern="1200" dirty="0">
                <a:solidFill>
                  <a:schemeClr val="tx1">
                    <a:lumMod val="65000"/>
                    <a:lumOff val="35000"/>
                  </a:schemeClr>
                </a:solidFill>
                <a:latin typeface="Trebuchet MS" panose="020B0603020202020204" pitchFamily="34" charset="0"/>
                <a:ea typeface="+mn-ea"/>
                <a:cs typeface="+mn-cs"/>
              </a:rPr>
              <a:t>Connections to NOAA technical experts and existing grantees who could collaborate with international partners in the CRA to address topics of mutual interest; </a:t>
            </a:r>
          </a:p>
          <a:p>
            <a:pPr marL="0" indent="0">
              <a:lnSpc>
                <a:spcPct val="80000"/>
              </a:lnSpc>
              <a:spcBef>
                <a:spcPts val="0"/>
              </a:spcBef>
              <a:buSzPts val="2960"/>
              <a:buNone/>
            </a:pPr>
            <a:endParaRPr lang="en-US" dirty="0"/>
          </a:p>
          <a:p>
            <a:pPr marL="685800" lvl="1" indent="-342900" defTabSz="685800">
              <a:lnSpc>
                <a:spcPct val="90000"/>
              </a:lnSpc>
              <a:spcBef>
                <a:spcPts val="1800"/>
              </a:spcBef>
              <a:buClr>
                <a:srgbClr val="1DA3AB"/>
              </a:buClr>
              <a:buSzPts val="2960"/>
              <a:buFont typeface="Arial" panose="020B0604020202020204" pitchFamily="34" charset="0"/>
              <a:buChar char="•"/>
            </a:pPr>
            <a:r>
              <a:rPr lang="en-US" sz="2000" b="1" kern="1200" dirty="0">
                <a:solidFill>
                  <a:schemeClr val="tx1">
                    <a:lumMod val="65000"/>
                    <a:lumOff val="35000"/>
                  </a:schemeClr>
                </a:solidFill>
                <a:latin typeface="Trebuchet MS" panose="020B0603020202020204" pitchFamily="34" charset="0"/>
                <a:ea typeface="+mn-ea"/>
                <a:cs typeface="+mn-cs"/>
              </a:rPr>
              <a:t>$1M over three years for interdisciplinary, decision support research through a partnership between NOAA’s International Research and Applications Project (IRAP) and NSF</a:t>
            </a:r>
          </a:p>
          <a:p>
            <a:pPr marL="342900" indent="-342900">
              <a:lnSpc>
                <a:spcPct val="80000"/>
              </a:lnSpc>
              <a:spcBef>
                <a:spcPts val="0"/>
              </a:spcBef>
              <a:buSzPts val="2960"/>
            </a:pPr>
            <a:endParaRPr lang="en-US" sz="2400" dirty="0"/>
          </a:p>
          <a:p>
            <a:pPr marL="685800" lvl="1" indent="-342900" defTabSz="685800">
              <a:lnSpc>
                <a:spcPct val="90000"/>
              </a:lnSpc>
              <a:spcBef>
                <a:spcPts val="1800"/>
              </a:spcBef>
              <a:buClr>
                <a:srgbClr val="1DA3AB"/>
              </a:buClr>
              <a:buSzPts val="2960"/>
              <a:buFont typeface="Arial" panose="020B0604020202020204" pitchFamily="34" charset="0"/>
              <a:buChar char="•"/>
            </a:pPr>
            <a:r>
              <a:rPr lang="en-US" sz="2000" b="1" kern="1200" dirty="0">
                <a:solidFill>
                  <a:schemeClr val="tx1">
                    <a:lumMod val="65000"/>
                    <a:lumOff val="35000"/>
                  </a:schemeClr>
                </a:solidFill>
                <a:latin typeface="Trebuchet MS" panose="020B0603020202020204" pitchFamily="34" charset="0"/>
                <a:ea typeface="+mn-ea"/>
                <a:cs typeface="+mn-cs"/>
              </a:rPr>
              <a:t>In-kind technical resources provided by NOAA’s National Centers for Environmental Information (NCEI) to support access to and the appropriate use of NOAA climate and environmental data</a:t>
            </a:r>
          </a:p>
          <a:p>
            <a:pPr marL="342900" marR="0" lvl="0" indent="-342900" algn="l" rtl="0">
              <a:lnSpc>
                <a:spcPct val="80000"/>
              </a:lnSpc>
              <a:spcBef>
                <a:spcPts val="0"/>
              </a:spcBef>
              <a:spcAft>
                <a:spcPts val="0"/>
              </a:spcAft>
              <a:buClr>
                <a:schemeClr val="dk1"/>
              </a:buClr>
              <a:buSzPts val="2960"/>
              <a:buFontTx/>
              <a:buChar char="-"/>
            </a:pPr>
            <a:endParaRPr sz="2400" dirty="0"/>
          </a:p>
          <a:p>
            <a:pPr marL="0" marR="0" lvl="0" indent="0" algn="l" rtl="0">
              <a:lnSpc>
                <a:spcPct val="80000"/>
              </a:lnSpc>
              <a:spcBef>
                <a:spcPts val="1000"/>
              </a:spcBef>
              <a:spcAft>
                <a:spcPts val="0"/>
              </a:spcAft>
              <a:buClr>
                <a:schemeClr val="dk1"/>
              </a:buClr>
              <a:buSzPts val="2960"/>
              <a:buFont typeface="Arial"/>
              <a:buNone/>
            </a:pPr>
            <a:endParaRPr sz="2400" b="0" i="0" u="none" strike="noStrike" cap="none" dirty="0">
              <a:solidFill>
                <a:schemeClr val="dk1"/>
              </a:solidFill>
              <a:sym typeface="Calibri"/>
            </a:endParaRPr>
          </a:p>
        </p:txBody>
      </p:sp>
      <p:pic>
        <p:nvPicPr>
          <p:cNvPr id="4" name="Picture 2" descr="H:\CONFERENCES &amp; CAMPAIGNS &amp; PUBS\HEALTH CAMPAIGNS\2007_11_Unidad y Solidaridad UNASOL para Victimas Tormenta Noel NOV 2007\Sabana Perdida, El Manguito, NOV 3-4 2007\DSCN0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92" y="4823148"/>
            <a:ext cx="1989208" cy="149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isaster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4268" y="4834882"/>
            <a:ext cx="2235199" cy="154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osquito-542156_64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9466" y="4841560"/>
            <a:ext cx="2404533" cy="153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eat-wav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413000" y="4823148"/>
            <a:ext cx="2091267" cy="154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6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isa.vaughan\Downloads\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3513666"/>
            <a:ext cx="8001000" cy="2722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8999" y="147935"/>
            <a:ext cx="7840132" cy="830997"/>
          </a:xfrm>
          <a:prstGeom prst="rect">
            <a:avLst/>
          </a:prstGeom>
          <a:noFill/>
        </p:spPr>
        <p:txBody>
          <a:bodyPr wrap="square" rtlCol="0">
            <a:spAutoFit/>
          </a:bodyPr>
          <a:lstStyle/>
          <a:p>
            <a:pPr algn="ctr" defTabSz="914400" eaLnBrk="1" fontAlgn="auto" latinLnBrk="0" hangingPunct="1">
              <a:buClr>
                <a:schemeClr val="dk1"/>
              </a:buClr>
              <a:buSzPts val="4400"/>
              <a:tabLst/>
              <a:defRPr/>
            </a:pPr>
            <a:r>
              <a:rPr lang="en-US" sz="2400" b="1" dirty="0">
                <a:solidFill>
                  <a:srgbClr val="1DA3AB"/>
                </a:solidFill>
                <a:latin typeface="Trebuchet MS" panose="020B0603020202020204" pitchFamily="34" charset="0"/>
                <a:ea typeface="+mj-ea"/>
                <a:cs typeface="+mj-cs"/>
                <a:sym typeface="Arial"/>
              </a:rPr>
              <a:t>National Oceanic and Atmospheric Administration (NOAA) </a:t>
            </a:r>
          </a:p>
        </p:txBody>
      </p:sp>
      <p:sp>
        <p:nvSpPr>
          <p:cNvPr id="6" name="TextBox 5"/>
          <p:cNvSpPr txBox="1"/>
          <p:nvPr/>
        </p:nvSpPr>
        <p:spPr>
          <a:xfrm>
            <a:off x="475604" y="1403001"/>
            <a:ext cx="8666921" cy="2462213"/>
          </a:xfrm>
          <a:prstGeom prst="rect">
            <a:avLst/>
          </a:prstGeom>
          <a:noFill/>
        </p:spPr>
        <p:txBody>
          <a:bodyPr wrap="square" rtlCol="0">
            <a:spAutoFit/>
          </a:bodyPr>
          <a:lstStyle/>
          <a:p>
            <a:pPr marL="685800" lvl="1" indent="-342900" defTabSz="685800" eaLnBrk="1" fontAlgn="base" latinLnBrk="0" hangingPunct="1">
              <a:lnSpc>
                <a:spcPct val="90000"/>
              </a:lnSpc>
              <a:spcBef>
                <a:spcPts val="1800"/>
              </a:spcBef>
              <a:buClr>
                <a:srgbClr val="1DA3AB"/>
              </a:buClr>
              <a:buSzPts val="2960"/>
              <a:buFont typeface="Arial" panose="020B0604020202020204" pitchFamily="34" charset="0"/>
              <a:buChar char="•"/>
              <a:tabLst/>
              <a:defRPr/>
            </a:pPr>
            <a:r>
              <a:rPr lang="en-US" sz="2000" b="1" dirty="0">
                <a:solidFill>
                  <a:schemeClr val="tx1">
                    <a:lumMod val="65000"/>
                    <a:lumOff val="35000"/>
                  </a:schemeClr>
                </a:solidFill>
                <a:latin typeface="Trebuchet MS" panose="020B0603020202020204" pitchFamily="34" charset="0"/>
                <a:sym typeface="Arial"/>
              </a:rPr>
              <a:t>Understand and predict changes in climate, weather, oceans and coasts;</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685800" marR="0" lvl="1" indent="-342900" defTabSz="685800" fontAlgn="base">
              <a:lnSpc>
                <a:spcPct val="90000"/>
              </a:lnSpc>
              <a:spcBef>
                <a:spcPts val="1800"/>
              </a:spcBef>
              <a:spcAft>
                <a:spcPts val="0"/>
              </a:spcAft>
              <a:buClr>
                <a:srgbClr val="1DA3AB"/>
              </a:buClr>
              <a:buSzPts val="2960"/>
              <a:buFont typeface="Arial" panose="020B0604020202020204" pitchFamily="34" charset="0"/>
              <a:buChar char="•"/>
              <a:defRPr/>
            </a:pPr>
            <a:r>
              <a:rPr lang="en-US" sz="2000" b="1" dirty="0">
                <a:solidFill>
                  <a:schemeClr val="tx1">
                    <a:lumMod val="65000"/>
                    <a:lumOff val="35000"/>
                  </a:schemeClr>
                </a:solidFill>
                <a:latin typeface="Trebuchet MS" panose="020B0603020202020204" pitchFamily="34" charset="0"/>
                <a:sym typeface="Arial"/>
              </a:rPr>
              <a:t>Share that knowledge and information with others; and</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685800" lvl="1" indent="-342900" defTabSz="685800" fontAlgn="base">
              <a:lnSpc>
                <a:spcPct val="90000"/>
              </a:lnSpc>
              <a:spcBef>
                <a:spcPts val="1800"/>
              </a:spcBef>
              <a:buClr>
                <a:srgbClr val="1DA3AB"/>
              </a:buClr>
              <a:buSzPts val="2960"/>
              <a:buFont typeface="Arial" panose="020B0604020202020204" pitchFamily="34" charset="0"/>
              <a:buChar char="•"/>
              <a:tabLst/>
              <a:defRPr/>
            </a:pPr>
            <a:r>
              <a:rPr lang="en-US" sz="2000" b="1" dirty="0">
                <a:solidFill>
                  <a:schemeClr val="tx1">
                    <a:lumMod val="65000"/>
                    <a:lumOff val="35000"/>
                  </a:schemeClr>
                </a:solidFill>
                <a:latin typeface="Trebuchet MS" panose="020B0603020202020204" pitchFamily="34" charset="0"/>
                <a:sym typeface="Arial"/>
              </a:rPr>
              <a:t>Conserve and manage coastal and marine ecosystems and resources.</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04233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11" name="Title 1">
            <a:extLst>
              <a:ext uri="{FF2B5EF4-FFF2-40B4-BE49-F238E27FC236}">
                <a16:creationId xmlns:a16="http://schemas.microsoft.com/office/drawing/2014/main" id="{7F763F6A-233D-424E-B075-205CA219C340}"/>
              </a:ext>
            </a:extLst>
          </p:cNvPr>
          <p:cNvSpPr>
            <a:spLocks noGrp="1"/>
          </p:cNvSpPr>
          <p:nvPr>
            <p:ph type="title"/>
          </p:nvPr>
        </p:nvSpPr>
        <p:spPr>
          <a:xfrm>
            <a:off x="200024" y="408008"/>
            <a:ext cx="6347713" cy="704298"/>
          </a:xfrm>
        </p:spPr>
        <p:txBody>
          <a:bodyPr>
            <a:noAutofit/>
          </a:bodyPr>
          <a:lstStyle/>
          <a:p>
            <a:r>
              <a:rPr lang="en-US" sz="4200" b="1" dirty="0">
                <a:solidFill>
                  <a:srgbClr val="1DA3AB"/>
                </a:solidFill>
                <a:latin typeface="Trebuchet MS" panose="020B0603020202020204" pitchFamily="34" charset="0"/>
              </a:rPr>
              <a:t>Overview</a:t>
            </a:r>
          </a:p>
        </p:txBody>
      </p:sp>
      <p:sp>
        <p:nvSpPr>
          <p:cNvPr id="12" name="Content Placeholder 2">
            <a:extLst>
              <a:ext uri="{FF2B5EF4-FFF2-40B4-BE49-F238E27FC236}">
                <a16:creationId xmlns:a16="http://schemas.microsoft.com/office/drawing/2014/main" id="{4C5DB1BF-A6DD-514E-8860-C82B4D43CD16}"/>
              </a:ext>
            </a:extLst>
          </p:cNvPr>
          <p:cNvSpPr>
            <a:spLocks noGrp="1"/>
          </p:cNvSpPr>
          <p:nvPr>
            <p:ph idx="1"/>
          </p:nvPr>
        </p:nvSpPr>
        <p:spPr>
          <a:xfrm>
            <a:off x="950429" y="1376660"/>
            <a:ext cx="7243141" cy="4519542"/>
          </a:xfrm>
        </p:spPr>
        <p:txBody>
          <a:bodyPr>
            <a:noAutofit/>
          </a:bodyPr>
          <a:lstStyle/>
          <a:p>
            <a:pPr marL="457200" indent="-342900">
              <a:lnSpc>
                <a:spcPct val="100000"/>
              </a:lnSpc>
              <a:spcBef>
                <a:spcPts val="1800"/>
              </a:spcBef>
              <a:buClr>
                <a:srgbClr val="1DA3AB"/>
              </a:buClr>
            </a:pPr>
            <a:r>
              <a:rPr lang="en-US" sz="3200" dirty="0">
                <a:solidFill>
                  <a:schemeClr val="tx1">
                    <a:lumMod val="65000"/>
                    <a:lumOff val="35000"/>
                  </a:schemeClr>
                </a:solidFill>
                <a:latin typeface="Trebuchet MS" panose="020B0603020202020204" pitchFamily="34" charset="0"/>
              </a:rPr>
              <a:t>Belmont Forum basics</a:t>
            </a:r>
          </a:p>
          <a:p>
            <a:pPr marL="457200" indent="-342900">
              <a:lnSpc>
                <a:spcPct val="100000"/>
              </a:lnSpc>
              <a:spcBef>
                <a:spcPts val="1800"/>
              </a:spcBef>
              <a:buClr>
                <a:srgbClr val="1DA3AB"/>
              </a:buClr>
            </a:pPr>
            <a:r>
              <a:rPr lang="en-US" sz="3200" dirty="0">
                <a:solidFill>
                  <a:schemeClr val="tx1">
                    <a:lumMod val="65000"/>
                    <a:lumOff val="35000"/>
                  </a:schemeClr>
                </a:solidFill>
                <a:latin typeface="Trebuchet MS" panose="020B0603020202020204" pitchFamily="34" charset="0"/>
              </a:rPr>
              <a:t>Scope and Themes of the CEH Collaborative Research Action </a:t>
            </a:r>
          </a:p>
          <a:p>
            <a:pPr marL="457200" indent="-342900">
              <a:lnSpc>
                <a:spcPct val="100000"/>
              </a:lnSpc>
              <a:spcBef>
                <a:spcPts val="1800"/>
              </a:spcBef>
              <a:buClr>
                <a:srgbClr val="1DA3AB"/>
              </a:buClr>
            </a:pPr>
            <a:r>
              <a:rPr lang="en-US" sz="3200" dirty="0">
                <a:solidFill>
                  <a:schemeClr val="tx1">
                    <a:lumMod val="65000"/>
                    <a:lumOff val="35000"/>
                  </a:schemeClr>
                </a:solidFill>
                <a:latin typeface="Trebuchet MS" panose="020B0603020202020204" pitchFamily="34" charset="0"/>
              </a:rPr>
              <a:t>Structure and Eligibility Requirements</a:t>
            </a:r>
          </a:p>
          <a:p>
            <a:pPr marL="457200" indent="-342900">
              <a:lnSpc>
                <a:spcPct val="100000"/>
              </a:lnSpc>
              <a:spcBef>
                <a:spcPts val="1800"/>
              </a:spcBef>
              <a:buClr>
                <a:srgbClr val="1DA3AB"/>
              </a:buClr>
            </a:pPr>
            <a:r>
              <a:rPr lang="en-US" sz="3200" dirty="0">
                <a:solidFill>
                  <a:schemeClr val="tx1">
                    <a:lumMod val="65000"/>
                    <a:lumOff val="35000"/>
                  </a:schemeClr>
                </a:solidFill>
                <a:latin typeface="Trebuchet MS" panose="020B0603020202020204" pitchFamily="34" charset="0"/>
              </a:rPr>
              <a:t>How Researchers Can Engage</a:t>
            </a:r>
          </a:p>
        </p:txBody>
      </p:sp>
    </p:spTree>
    <p:extLst>
      <p:ext uri="{BB962C8B-B14F-4D97-AF65-F5344CB8AC3E}">
        <p14:creationId xmlns:p14="http://schemas.microsoft.com/office/powerpoint/2010/main" val="178598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152400"/>
            <a:ext cx="8229600" cy="1143000"/>
          </a:xfrm>
        </p:spPr>
        <p:txBody>
          <a:bodyPr>
            <a:normAutofit/>
          </a:bodyPr>
          <a:lstStyle/>
          <a:p>
            <a:pPr>
              <a:buClr>
                <a:schemeClr val="dk1"/>
              </a:buClr>
              <a:buSzPts val="4400"/>
              <a:defRPr/>
            </a:pPr>
            <a:r>
              <a:rPr lang="en-US" altLang="en-US" sz="2400" b="1" dirty="0">
                <a:solidFill>
                  <a:srgbClr val="1DA3AB"/>
                </a:solidFill>
                <a:latin typeface="Trebuchet MS" panose="020B0603020202020204" pitchFamily="34" charset="0"/>
              </a:rPr>
              <a:t>NOAA and Health: </a:t>
            </a:r>
            <a:br>
              <a:rPr lang="en-US" altLang="en-US" sz="2400" b="1" dirty="0">
                <a:solidFill>
                  <a:srgbClr val="1DA3AB"/>
                </a:solidFill>
                <a:latin typeface="Trebuchet MS" panose="020B0603020202020204" pitchFamily="34" charset="0"/>
              </a:rPr>
            </a:br>
            <a:r>
              <a:rPr lang="en-US" altLang="en-US" sz="2400" b="1" dirty="0">
                <a:solidFill>
                  <a:srgbClr val="1DA3AB"/>
                </a:solidFill>
                <a:latin typeface="Trebuchet MS" panose="020B0603020202020204" pitchFamily="34" charset="0"/>
              </a:rPr>
              <a:t>What do we do, and how do you connect? </a:t>
            </a:r>
          </a:p>
        </p:txBody>
      </p:sp>
      <p:sp>
        <p:nvSpPr>
          <p:cNvPr id="12" name="Content Placeholder 5"/>
          <p:cNvSpPr>
            <a:spLocks noGrp="1"/>
          </p:cNvSpPr>
          <p:nvPr>
            <p:ph sz="half" idx="1"/>
          </p:nvPr>
        </p:nvSpPr>
        <p:spPr>
          <a:xfrm>
            <a:off x="466725" y="2209800"/>
            <a:ext cx="4038600" cy="4530725"/>
          </a:xfrm>
        </p:spPr>
        <p:txBody>
          <a:bodyPr/>
          <a:lstStyle/>
          <a:p>
            <a:pPr eaLnBrk="1" hangingPunct="1">
              <a:buClr>
                <a:srgbClr val="1DA3AB"/>
              </a:buClr>
              <a:buFont typeface="Wingdings" pitchFamily="2" charset="2"/>
              <a:buChar char="§"/>
              <a:defRPr/>
            </a:pPr>
            <a:r>
              <a:rPr lang="en-US" altLang="en-US" sz="2400" dirty="0"/>
              <a:t>Data, Observations and Monitoring</a:t>
            </a:r>
          </a:p>
          <a:p>
            <a:pPr eaLnBrk="1" hangingPunct="1">
              <a:buClr>
                <a:srgbClr val="1DA3AB"/>
              </a:buClr>
              <a:buFont typeface="Wingdings" pitchFamily="2" charset="2"/>
              <a:buChar char="§"/>
              <a:defRPr/>
            </a:pPr>
            <a:r>
              <a:rPr lang="en-US" altLang="en-US" sz="2400" dirty="0"/>
              <a:t>Forecasts and Warnings</a:t>
            </a:r>
          </a:p>
          <a:p>
            <a:pPr eaLnBrk="1" hangingPunct="1">
              <a:buClr>
                <a:srgbClr val="1DA3AB"/>
              </a:buClr>
              <a:buFont typeface="Wingdings" pitchFamily="2" charset="2"/>
              <a:buChar char="§"/>
              <a:defRPr/>
            </a:pPr>
            <a:r>
              <a:rPr lang="en-US" altLang="en-US" sz="2400" dirty="0"/>
              <a:t>Climate Predictions and Scenarios</a:t>
            </a:r>
          </a:p>
          <a:p>
            <a:pPr eaLnBrk="1" hangingPunct="1">
              <a:buClr>
                <a:srgbClr val="1DA3AB"/>
              </a:buClr>
              <a:buFont typeface="Wingdings" pitchFamily="2" charset="2"/>
              <a:buChar char="§"/>
              <a:defRPr/>
            </a:pPr>
            <a:r>
              <a:rPr lang="en-US" altLang="en-US" sz="2400" dirty="0"/>
              <a:t>Research and Modeling (including social sciences and interdisciplinary)</a:t>
            </a:r>
          </a:p>
          <a:p>
            <a:pPr eaLnBrk="1" hangingPunct="1">
              <a:buClr>
                <a:srgbClr val="1DA3AB"/>
              </a:buClr>
              <a:buFont typeface="Wingdings" pitchFamily="2" charset="2"/>
              <a:buChar char="§"/>
              <a:defRPr/>
            </a:pPr>
            <a:r>
              <a:rPr lang="en-US" altLang="en-US" sz="2400" dirty="0"/>
              <a:t>Operations (i.e. NWS)</a:t>
            </a:r>
          </a:p>
          <a:p>
            <a:pPr eaLnBrk="1" hangingPunct="1">
              <a:buClr>
                <a:srgbClr val="1DA3AB"/>
              </a:buClr>
              <a:buFont typeface="Wingdings" pitchFamily="2" charset="2"/>
              <a:buChar char="§"/>
              <a:defRPr/>
            </a:pPr>
            <a:r>
              <a:rPr lang="en-US" altLang="en-US" sz="2400" dirty="0"/>
              <a:t>Training and Capacity Building</a:t>
            </a:r>
          </a:p>
        </p:txBody>
      </p:sp>
      <p:sp>
        <p:nvSpPr>
          <p:cNvPr id="9219" name="Text Placeholder 4"/>
          <p:cNvSpPr>
            <a:spLocks noGrp="1"/>
          </p:cNvSpPr>
          <p:nvPr>
            <p:ph sz="half" idx="2"/>
          </p:nvPr>
        </p:nvSpPr>
        <p:spPr>
          <a:xfrm>
            <a:off x="4800600" y="1323975"/>
            <a:ext cx="3962400" cy="5381625"/>
          </a:xfrm>
          <a:solidFill>
            <a:srgbClr val="19A6B0">
              <a:alpha val="27000"/>
            </a:srgbClr>
          </a:solidFill>
          <a:ln w="44450">
            <a:solidFill>
              <a:schemeClr val="tx2"/>
            </a:solidFill>
          </a:ln>
        </p:spPr>
        <p:txBody>
          <a:bodyPr/>
          <a:lstStyle/>
          <a:p>
            <a:pPr marL="0" indent="0">
              <a:buFontTx/>
              <a:buNone/>
              <a:defRPr/>
            </a:pPr>
            <a:r>
              <a:rPr lang="en-US" sz="2400" dirty="0"/>
              <a:t>NOAA One Health Thematic areas include:</a:t>
            </a:r>
          </a:p>
          <a:p>
            <a:pPr lvl="1">
              <a:buClr>
                <a:srgbClr val="1DA3AB"/>
              </a:buClr>
              <a:buFont typeface="Wingdings" panose="05000000000000000000" pitchFamily="2" charset="2"/>
              <a:buChar char="§"/>
              <a:defRPr/>
            </a:pPr>
            <a:r>
              <a:rPr lang="en-US" dirty="0">
                <a:effectLst/>
              </a:rPr>
              <a:t>Wildlife and Zoonotic Disease </a:t>
            </a:r>
          </a:p>
          <a:p>
            <a:pPr lvl="1">
              <a:buClr>
                <a:srgbClr val="1DA3AB"/>
              </a:buClr>
              <a:buFont typeface="Wingdings" panose="05000000000000000000" pitchFamily="2" charset="2"/>
              <a:buChar char="§"/>
              <a:defRPr/>
            </a:pPr>
            <a:r>
              <a:rPr lang="en-US" dirty="0">
                <a:effectLst/>
              </a:rPr>
              <a:t>Air Quality </a:t>
            </a:r>
          </a:p>
          <a:p>
            <a:pPr lvl="1">
              <a:buClr>
                <a:srgbClr val="1DA3AB"/>
              </a:buClr>
              <a:buFont typeface="Wingdings" panose="05000000000000000000" pitchFamily="2" charset="2"/>
              <a:buChar char="§"/>
              <a:defRPr/>
            </a:pPr>
            <a:r>
              <a:rPr lang="en-US" dirty="0">
                <a:effectLst/>
              </a:rPr>
              <a:t>Heat (Thermal Extremes)</a:t>
            </a:r>
          </a:p>
          <a:p>
            <a:pPr lvl="1">
              <a:buClr>
                <a:srgbClr val="1DA3AB"/>
              </a:buClr>
              <a:buFont typeface="Wingdings" panose="05000000000000000000" pitchFamily="2" charset="2"/>
              <a:buChar char="§"/>
              <a:defRPr/>
            </a:pPr>
            <a:r>
              <a:rPr lang="en-US" dirty="0">
                <a:effectLst/>
              </a:rPr>
              <a:t>Vector-Borne Disease</a:t>
            </a:r>
          </a:p>
          <a:p>
            <a:pPr lvl="1">
              <a:buClr>
                <a:srgbClr val="1DA3AB"/>
              </a:buClr>
              <a:buFont typeface="Wingdings" panose="05000000000000000000" pitchFamily="2" charset="2"/>
              <a:buChar char="§"/>
              <a:defRPr/>
            </a:pPr>
            <a:r>
              <a:rPr lang="en-US" dirty="0">
                <a:effectLst/>
              </a:rPr>
              <a:t>Water-borne Illness</a:t>
            </a:r>
          </a:p>
          <a:p>
            <a:pPr lvl="1">
              <a:buClr>
                <a:srgbClr val="1DA3AB"/>
              </a:buClr>
              <a:buFont typeface="Wingdings" panose="05000000000000000000" pitchFamily="2" charset="2"/>
              <a:buChar char="§"/>
              <a:defRPr/>
            </a:pPr>
            <a:r>
              <a:rPr lang="en-US" dirty="0">
                <a:effectLst/>
              </a:rPr>
              <a:t>Natural Products</a:t>
            </a:r>
          </a:p>
          <a:p>
            <a:pPr lvl="1">
              <a:buClr>
                <a:srgbClr val="1DA3AB"/>
              </a:buClr>
              <a:buFont typeface="Wingdings" panose="05000000000000000000" pitchFamily="2" charset="2"/>
              <a:buChar char="§"/>
              <a:defRPr/>
            </a:pPr>
            <a:r>
              <a:rPr lang="en-US" dirty="0">
                <a:effectLst/>
              </a:rPr>
              <a:t>Safe Food </a:t>
            </a:r>
          </a:p>
          <a:p>
            <a:pPr lvl="1">
              <a:buClr>
                <a:srgbClr val="1DA3AB"/>
              </a:buClr>
              <a:buFont typeface="Wingdings" panose="05000000000000000000" pitchFamily="2" charset="2"/>
              <a:buChar char="§"/>
              <a:defRPr/>
            </a:pPr>
            <a:r>
              <a:rPr lang="en-US" dirty="0">
                <a:effectLst/>
              </a:rPr>
              <a:t>Arctic</a:t>
            </a:r>
          </a:p>
        </p:txBody>
      </p:sp>
      <p:sp>
        <p:nvSpPr>
          <p:cNvPr id="11" name="Text Placeholder 3"/>
          <p:cNvSpPr txBox="1">
            <a:spLocks/>
          </p:cNvSpPr>
          <p:nvPr/>
        </p:nvSpPr>
        <p:spPr bwMode="auto">
          <a:xfrm>
            <a:off x="381000" y="1333914"/>
            <a:ext cx="4040188" cy="639763"/>
          </a:xfrm>
          <a:prstGeom prst="rect">
            <a:avLst/>
          </a:prstGeom>
          <a:noFill/>
          <a:ln w="44450">
            <a:solidFill>
              <a:srgbClr val="25516F"/>
            </a:solidFill>
            <a:miter lim="800000"/>
            <a:headEnd/>
            <a:tailEnd/>
          </a:ln>
          <a:effectLst/>
        </p:spPr>
        <p:txBody>
          <a:bodyPr/>
          <a:lstStyle>
            <a:lvl1pPr marL="342900" indent="-342900" algn="l" rtl="0" eaLnBrk="0" fontAlgn="base" hangingPunct="0">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marR="0" lvl="0" indent="0" algn="ctr" eaLnBrk="1" fontAlgn="base" hangingPunct="1">
              <a:lnSpc>
                <a:spcPct val="100000"/>
              </a:lnSpc>
              <a:spcBef>
                <a:spcPct val="0"/>
              </a:spcBef>
              <a:spcAft>
                <a:spcPct val="0"/>
              </a:spcAft>
              <a:buClr>
                <a:schemeClr val="dk1"/>
              </a:buClr>
              <a:buSzPts val="4400"/>
              <a:buNone/>
              <a:tabLst/>
              <a:defRPr/>
            </a:pPr>
            <a:r>
              <a:rPr lang="en-US" altLang="en-US" sz="2400" b="1" dirty="0">
                <a:solidFill>
                  <a:srgbClr val="1DA3AB"/>
                </a:solidFill>
                <a:effectLst>
                  <a:outerShdw blurRad="38100" dist="38100" sx="1000" sy="1000" algn="tl">
                    <a:srgbClr val="000000"/>
                  </a:outerShdw>
                </a:effectLst>
                <a:latin typeface="Trebuchet MS" panose="020B0603020202020204" pitchFamily="34" charset="0"/>
                <a:ea typeface="+mj-ea"/>
                <a:cs typeface="+mj-cs"/>
                <a:sym typeface="Arial"/>
              </a:rPr>
              <a:t>NOAA Capacity</a:t>
            </a:r>
          </a:p>
        </p:txBody>
      </p:sp>
    </p:spTree>
    <p:extLst>
      <p:ext uri="{BB962C8B-B14F-4D97-AF65-F5344CB8AC3E}">
        <p14:creationId xmlns:p14="http://schemas.microsoft.com/office/powerpoint/2010/main" val="336367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465666" y="88371"/>
            <a:ext cx="8398933" cy="919162"/>
          </a:xfrm>
          <a:prstGeom prst="rect">
            <a:avLst/>
          </a:prstGeom>
          <a:noFill/>
          <a:ln>
            <a:noFill/>
          </a:ln>
        </p:spPr>
        <p:txBody>
          <a:bodyPr spcFirstLastPara="1" wrap="square" lIns="91425" tIns="45700" rIns="91425" bIns="45700" anchor="ctr" anchorCtr="0">
            <a:noAutofit/>
          </a:bodyPr>
          <a:lstStyle/>
          <a:p>
            <a:pPr marL="0" marR="0" lvl="0" indent="0">
              <a:spcBef>
                <a:spcPct val="0"/>
              </a:spcBef>
              <a:spcAft>
                <a:spcPts val="0"/>
              </a:spcAft>
              <a:defRPr/>
            </a:pPr>
            <a:r>
              <a:rPr lang="en-US" sz="2400" b="1" kern="1200" dirty="0">
                <a:solidFill>
                  <a:srgbClr val="1DA3AB"/>
                </a:solidFill>
                <a:latin typeface="Trebuchet MS" panose="020B0603020202020204" pitchFamily="34" charset="0"/>
                <a:ea typeface="+mj-ea"/>
                <a:cs typeface="+mj-cs"/>
              </a:rPr>
              <a:t>BF CRA CEH Grant Funding through the </a:t>
            </a:r>
            <a:br>
              <a:rPr lang="en-US" sz="2400" b="1" kern="1200" dirty="0">
                <a:solidFill>
                  <a:srgbClr val="1DA3AB"/>
                </a:solidFill>
                <a:latin typeface="Trebuchet MS" panose="020B0603020202020204" pitchFamily="34" charset="0"/>
                <a:ea typeface="+mj-ea"/>
                <a:cs typeface="+mj-cs"/>
              </a:rPr>
            </a:br>
            <a:r>
              <a:rPr lang="en-US" sz="2400" b="1" kern="1200" dirty="0">
                <a:solidFill>
                  <a:srgbClr val="1DA3AB"/>
                </a:solidFill>
                <a:latin typeface="Trebuchet MS" panose="020B0603020202020204" pitchFamily="34" charset="0"/>
                <a:ea typeface="+mj-ea"/>
                <a:cs typeface="+mj-cs"/>
              </a:rPr>
              <a:t>NOAA International Research and Applications Project (IRAP)</a:t>
            </a:r>
            <a:endParaRPr sz="2400" b="1" kern="1200" dirty="0">
              <a:solidFill>
                <a:srgbClr val="1DA3AB"/>
              </a:solidFill>
              <a:latin typeface="Trebuchet MS" panose="020B0603020202020204" pitchFamily="34" charset="0"/>
              <a:ea typeface="+mj-ea"/>
              <a:cs typeface="+mj-cs"/>
            </a:endParaRPr>
          </a:p>
        </p:txBody>
      </p:sp>
      <p:sp>
        <p:nvSpPr>
          <p:cNvPr id="2" name="Text Placeholder 1"/>
          <p:cNvSpPr>
            <a:spLocks noGrp="1"/>
          </p:cNvSpPr>
          <p:nvPr>
            <p:ph type="body" idx="1"/>
          </p:nvPr>
        </p:nvSpPr>
        <p:spPr>
          <a:xfrm>
            <a:off x="787400" y="1109133"/>
            <a:ext cx="8077200" cy="5215468"/>
          </a:xfrm>
        </p:spPr>
        <p:txBody>
          <a:bodyPr/>
          <a:lstStyle/>
          <a:p>
            <a:pPr>
              <a:spcBef>
                <a:spcPts val="0"/>
              </a:spcBef>
              <a:buClr>
                <a:srgbClr val="19A6B0"/>
              </a:buClr>
              <a:buSzPct val="95000"/>
              <a:buFont typeface="Wingdings" pitchFamily="2" charset="2"/>
              <a:buChar char="§"/>
            </a:pPr>
            <a:r>
              <a:rPr lang="en-US" sz="1800" dirty="0"/>
              <a:t>NOAA/IRAP will consider proposals focused on understanding, predicting and preventing health risks through the use of climate information; specific interests related to mitigating climate-sensitive risks related to heat, infectious and vector borne diseases</a:t>
            </a:r>
          </a:p>
          <a:p>
            <a:pPr>
              <a:spcBef>
                <a:spcPts val="0"/>
              </a:spcBef>
              <a:buClr>
                <a:srgbClr val="19A6B0"/>
              </a:buClr>
              <a:buSzPct val="95000"/>
              <a:buFont typeface="Wingdings" pitchFamily="2" charset="2"/>
              <a:buChar char="§"/>
            </a:pPr>
            <a:endParaRPr lang="en-US" sz="1800" dirty="0"/>
          </a:p>
          <a:p>
            <a:pPr>
              <a:spcBef>
                <a:spcPts val="0"/>
              </a:spcBef>
              <a:buClr>
                <a:srgbClr val="19A6B0"/>
              </a:buClr>
              <a:buSzPct val="95000"/>
              <a:buFont typeface="Wingdings" pitchFamily="2" charset="2"/>
              <a:buChar char="§"/>
            </a:pPr>
            <a:r>
              <a:rPr lang="en-US" sz="1800" dirty="0"/>
              <a:t>Proposals should incorporate stakeholders and the social sciences </a:t>
            </a:r>
          </a:p>
          <a:p>
            <a:pPr>
              <a:spcBef>
                <a:spcPts val="0"/>
              </a:spcBef>
              <a:buClr>
                <a:srgbClr val="19A6B0"/>
              </a:buClr>
              <a:buSzPct val="95000"/>
              <a:buFont typeface="Wingdings" pitchFamily="2" charset="2"/>
              <a:buChar char="§"/>
            </a:pPr>
            <a:endParaRPr lang="en-US" sz="1800" dirty="0"/>
          </a:p>
          <a:p>
            <a:pPr>
              <a:spcBef>
                <a:spcPts val="0"/>
              </a:spcBef>
              <a:buClr>
                <a:srgbClr val="19A6B0"/>
              </a:buClr>
              <a:buSzPct val="95000"/>
              <a:buFont typeface="Wingdings" pitchFamily="2" charset="2"/>
              <a:buChar char="§"/>
            </a:pPr>
            <a:r>
              <a:rPr lang="en-US" sz="1800" dirty="0"/>
              <a:t>Applicants are encouraged to connect with NOAA research, services and broader network of partners (including NIHHIS and GHHIN)</a:t>
            </a:r>
          </a:p>
          <a:p>
            <a:pPr>
              <a:spcBef>
                <a:spcPts val="0"/>
              </a:spcBef>
              <a:buClr>
                <a:srgbClr val="19A6B0"/>
              </a:buClr>
              <a:buSzPct val="95000"/>
              <a:buFont typeface="Wingdings" pitchFamily="2" charset="2"/>
              <a:buChar char="§"/>
            </a:pPr>
            <a:endParaRPr lang="en-US" sz="1800" dirty="0"/>
          </a:p>
          <a:p>
            <a:pPr>
              <a:spcBef>
                <a:spcPts val="0"/>
              </a:spcBef>
              <a:buClr>
                <a:srgbClr val="19A6B0"/>
              </a:buClr>
              <a:buSzPct val="95000"/>
              <a:buFont typeface="Wingdings" pitchFamily="2" charset="2"/>
              <a:buChar char="§"/>
            </a:pPr>
            <a:r>
              <a:rPr lang="en-US" sz="1800" dirty="0"/>
              <a:t>NOAA/IRAP funding will be provided through NSF, so applicants should read the requirements for both agencies carefully prior to submitting a proposal</a:t>
            </a:r>
          </a:p>
          <a:p>
            <a:pPr>
              <a:spcBef>
                <a:spcPts val="0"/>
              </a:spcBef>
              <a:buClr>
                <a:srgbClr val="19A6B0"/>
              </a:buClr>
              <a:buSzPct val="95000"/>
              <a:buFont typeface="Wingdings" pitchFamily="2" charset="2"/>
              <a:buChar char="§"/>
            </a:pPr>
            <a:endParaRPr lang="en-US" sz="1800" dirty="0"/>
          </a:p>
          <a:p>
            <a:pPr>
              <a:spcBef>
                <a:spcPts val="0"/>
              </a:spcBef>
              <a:buClr>
                <a:srgbClr val="19A6B0"/>
              </a:buClr>
              <a:buSzPct val="95000"/>
              <a:buFont typeface="Wingdings" pitchFamily="2" charset="2"/>
              <a:buChar char="§"/>
            </a:pPr>
            <a:r>
              <a:rPr lang="en-US" sz="1800" dirty="0"/>
              <a:t>Depending on the availability of funding, NOAA anticipates providing support for 5-6 consortia at a level of $1M USD. The maximum total budget request for all US investigators in a single consortium should not exceed 200K USD over a 3 year period, including indirect costs.</a:t>
            </a:r>
          </a:p>
          <a:p>
            <a:pPr>
              <a:spcBef>
                <a:spcPts val="0"/>
              </a:spcBef>
              <a:buSzPct val="95000"/>
            </a:pPr>
            <a:endParaRPr lang="en-US" sz="1200" dirty="0"/>
          </a:p>
          <a:p>
            <a:pPr marL="25400" indent="0">
              <a:spcBef>
                <a:spcPts val="0"/>
              </a:spcBef>
              <a:buSzPct val="95000"/>
              <a:buNone/>
            </a:pPr>
            <a:r>
              <a:rPr lang="en-US" sz="1200" dirty="0"/>
              <a:t>For additional information about IRAP: </a:t>
            </a:r>
            <a:r>
              <a:rPr lang="en-US" sz="1200" dirty="0">
                <a:hlinkClick r:id="rId3"/>
              </a:rPr>
              <a:t>https://cpo.noaa.gov/Meet-the-Divisions/Climate-and-Societal-Interactions/IRAP/Funded-Projects</a:t>
            </a:r>
            <a:endParaRPr lang="en-US" sz="1200" dirty="0"/>
          </a:p>
          <a:p>
            <a:pPr marL="25400" indent="0">
              <a:spcBef>
                <a:spcPts val="0"/>
              </a:spcBef>
              <a:buSzPct val="95000"/>
              <a:buNone/>
            </a:pPr>
            <a:endParaRPr lang="en-US" sz="1400" dirty="0"/>
          </a:p>
          <a:p>
            <a:pPr marL="25400" indent="0">
              <a:spcBef>
                <a:spcPts val="0"/>
              </a:spcBef>
              <a:buSzPct val="95000"/>
              <a:buNone/>
            </a:pPr>
            <a:endParaRPr lang="en-US" sz="1800" dirty="0"/>
          </a:p>
        </p:txBody>
      </p:sp>
    </p:spTree>
    <p:extLst>
      <p:ext uri="{BB962C8B-B14F-4D97-AF65-F5344CB8AC3E}">
        <p14:creationId xmlns:p14="http://schemas.microsoft.com/office/powerpoint/2010/main" val="411960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9"/>
          <p:cNvSpPr txBox="1">
            <a:spLocks noChangeArrowheads="1"/>
          </p:cNvSpPr>
          <p:nvPr/>
        </p:nvSpPr>
        <p:spPr bwMode="auto">
          <a:xfrm>
            <a:off x="7162800" y="5768975"/>
            <a:ext cx="1066800" cy="708025"/>
          </a:xfrm>
          <a:prstGeom prst="rect">
            <a:avLst/>
          </a:prstGeom>
          <a:noFill/>
          <a:ln w="9525">
            <a:noFill/>
            <a:miter lim="800000"/>
            <a:headEnd/>
            <a:tailEnd/>
          </a:ln>
        </p:spPr>
        <p:txBody>
          <a:bodyPr>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FFFFFF"/>
                </a:solidFill>
                <a:effectLst/>
                <a:uLnTx/>
                <a:uFillTx/>
                <a:latin typeface="Arial"/>
                <a:ea typeface="Arial" charset="0"/>
                <a:cs typeface="Arial" charset="0"/>
                <a:sym typeface="Arial"/>
              </a:rPr>
              <a:t>Building Capacity</a:t>
            </a:r>
          </a:p>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000000"/>
              </a:solidFill>
              <a:effectLst/>
              <a:uLnTx/>
              <a:uFillTx/>
              <a:latin typeface="Arial"/>
              <a:ea typeface="Arial" charset="0"/>
              <a:cs typeface="Arial" charset="0"/>
              <a:sym typeface="Arial"/>
            </a:endParaRPr>
          </a:p>
        </p:txBody>
      </p:sp>
      <p:sp>
        <p:nvSpPr>
          <p:cNvPr id="20" name="TextBox 19"/>
          <p:cNvSpPr txBox="1"/>
          <p:nvPr/>
        </p:nvSpPr>
        <p:spPr>
          <a:xfrm>
            <a:off x="830194" y="177968"/>
            <a:ext cx="766141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strike="noStrike" kern="0" cap="none" spc="0" normalizeH="0" baseline="0" noProof="0" dirty="0">
                <a:ln>
                  <a:noFill/>
                </a:ln>
                <a:solidFill>
                  <a:srgbClr val="19A6B0"/>
                </a:solidFill>
                <a:effectLst/>
                <a:uLnTx/>
                <a:uFillTx/>
                <a:latin typeface="Century Gothic" charset="0"/>
                <a:ea typeface="Century Gothic" charset="0"/>
                <a:cs typeface="Century Gothic" charset="0"/>
                <a:sym typeface="Arial"/>
              </a:rPr>
              <a:t>NOAA/IRAP FY 18 Funded Projects on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strike="noStrike" kern="0" cap="none" spc="0" normalizeH="0" baseline="0" noProof="0" dirty="0">
                <a:ln>
                  <a:noFill/>
                </a:ln>
                <a:solidFill>
                  <a:srgbClr val="19A6B0"/>
                </a:solidFill>
                <a:effectLst/>
                <a:uLnTx/>
                <a:uFillTx/>
                <a:latin typeface="Century Gothic" charset="0"/>
                <a:ea typeface="Century Gothic" charset="0"/>
                <a:cs typeface="Century Gothic" charset="0"/>
                <a:sym typeface="Arial"/>
              </a:rPr>
              <a:t>Decision Support Research on Climate-Sensitive Health Risks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endParaRPr>
          </a:p>
        </p:txBody>
      </p:sp>
      <p:sp>
        <p:nvSpPr>
          <p:cNvPr id="2" name="TextBox 1"/>
          <p:cNvSpPr txBox="1"/>
          <p:nvPr/>
        </p:nvSpPr>
        <p:spPr>
          <a:xfrm>
            <a:off x="381000" y="1066800"/>
            <a:ext cx="8559800" cy="40318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Safeguarding the health and well-being of communities vulnerable to extreme heat in the Southwestern U.S. and Northwestern Mexico transboundary region</a:t>
            </a: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endParaRP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Climate, health, and migration in the Pacific Islands</a:t>
            </a: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endParaRP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Use of seasonal climate forecasts to generate a Mosquito-borne Disease Forecasting System in Central America and the Caribbean </a:t>
            </a: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endParaRP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The development of climate-informed decision-support tools for the prevention and control of </a:t>
            </a:r>
            <a:r>
              <a:rPr kumimoji="0" lang="en-US" sz="1600" b="0" i="0" u="none" strike="noStrike" kern="0" cap="none" spc="0" normalizeH="0" baseline="0" noProof="0" dirty="0" err="1">
                <a:ln>
                  <a:noFill/>
                </a:ln>
                <a:solidFill>
                  <a:srgbClr val="000000"/>
                </a:solidFill>
                <a:effectLst/>
                <a:uLnTx/>
                <a:uFillTx/>
                <a:latin typeface="Century Gothic" charset="0"/>
                <a:ea typeface="Century Gothic" charset="0"/>
                <a:cs typeface="Century Gothic" charset="0"/>
                <a:sym typeface="Arial"/>
              </a:rPr>
              <a:t>Aedes</a:t>
            </a: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-borne diseases in the US and transboundary regions</a:t>
            </a: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endParaRP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Using global seasonal forecasts to map Chikungunya Risk</a:t>
            </a: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endPar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endParaRPr>
          </a:p>
          <a:p>
            <a:pPr marL="285750" marR="0" lvl="0" indent="-285750" algn="l" defTabSz="914400" rtl="0" eaLnBrk="1" fontAlgn="auto" latinLnBrk="0" hangingPunct="1">
              <a:lnSpc>
                <a:spcPct val="100000"/>
              </a:lnSpc>
              <a:spcBef>
                <a:spcPts val="0"/>
              </a:spcBef>
              <a:spcAft>
                <a:spcPts val="0"/>
              </a:spcAft>
              <a:buClr>
                <a:srgbClr val="19A6B0"/>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Century Gothic" charset="0"/>
                <a:ea typeface="Century Gothic" charset="0"/>
                <a:cs typeface="Century Gothic" charset="0"/>
                <a:sym typeface="Arial"/>
              </a:rPr>
              <a:t>Integrating seasonal and sub-seasonal climate information into public health contexts: co-producing decision support applications in Puerto Rico and Dominica</a:t>
            </a:r>
          </a:p>
        </p:txBody>
      </p:sp>
      <p:pic>
        <p:nvPicPr>
          <p:cNvPr id="9" name="Picture 2" descr="H:\CONFERENCES &amp; CAMPAIGNS &amp; PUBS\HEALTH CAMPAIGNS\2007_11_Unidad y Solidaridad UNASOL para Victimas Tormenta Noel NOV 2007\Sabana Perdida, El Manguito, NOV 3-4 2007\DSCN0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208589"/>
            <a:ext cx="216248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saster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5208588"/>
            <a:ext cx="2235199"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mosquito-542156_64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5800" y="5208587"/>
            <a:ext cx="21082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eat-wave.jp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2162481" y="5208589"/>
            <a:ext cx="2638120" cy="1649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49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6" name="Google Shape;121;p17"/>
          <p:cNvSpPr txBox="1">
            <a:spLocks noGrp="1"/>
          </p:cNvSpPr>
          <p:nvPr>
            <p:ph type="title" idx="4294967295"/>
          </p:nvPr>
        </p:nvSpPr>
        <p:spPr>
          <a:xfrm>
            <a:off x="825499" y="457200"/>
            <a:ext cx="7493000" cy="105780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7499"/>
              </a:buClr>
              <a:buSzPts val="1000"/>
              <a:buFont typeface="Arial Narrow"/>
              <a:buNone/>
            </a:pPr>
            <a:r>
              <a:rPr lang="en-US" sz="2800" b="1" dirty="0">
                <a:solidFill>
                  <a:srgbClr val="19A6B0"/>
                </a:solidFill>
                <a:latin typeface="Arial Narrow"/>
                <a:ea typeface="Arial Narrow"/>
                <a:cs typeface="Arial Narrow"/>
                <a:sym typeface="Arial Narrow"/>
              </a:rPr>
              <a:t>NOAA </a:t>
            </a:r>
            <a:r>
              <a:rPr lang="en-US" sz="2800" b="1" i="0" u="none" strike="noStrike" cap="none" dirty="0">
                <a:solidFill>
                  <a:srgbClr val="19A6B0"/>
                </a:solidFill>
                <a:latin typeface="Arial Narrow"/>
                <a:ea typeface="Arial Narrow"/>
                <a:cs typeface="Arial Narrow"/>
                <a:sym typeface="Arial Narrow"/>
              </a:rPr>
              <a:t>National Centers for </a:t>
            </a:r>
            <a:br>
              <a:rPr lang="en-US" sz="2800" b="1" i="0" u="none" strike="noStrike" cap="none" dirty="0">
                <a:solidFill>
                  <a:srgbClr val="19A6B0"/>
                </a:solidFill>
                <a:latin typeface="Arial Narrow"/>
                <a:ea typeface="Arial Narrow"/>
                <a:cs typeface="Arial Narrow"/>
                <a:sym typeface="Arial Narrow"/>
              </a:rPr>
            </a:br>
            <a:r>
              <a:rPr lang="en-US" sz="2800" b="1" i="0" u="none" strike="noStrike" cap="none" dirty="0">
                <a:solidFill>
                  <a:srgbClr val="19A6B0"/>
                </a:solidFill>
                <a:latin typeface="Arial Narrow"/>
                <a:ea typeface="Arial Narrow"/>
                <a:cs typeface="Arial Narrow"/>
                <a:sym typeface="Arial Narrow"/>
              </a:rPr>
              <a:t>Environmental Information (NCEI)</a:t>
            </a:r>
            <a:endParaRPr sz="2800" b="0" i="0" u="none" strike="noStrike" cap="none" dirty="0">
              <a:solidFill>
                <a:srgbClr val="19A6B0"/>
              </a:solidFill>
              <a:latin typeface="Arial Narrow"/>
              <a:ea typeface="Arial Narrow"/>
              <a:cs typeface="Arial Narrow"/>
              <a:sym typeface="Arial Narrow"/>
            </a:endParaRPr>
          </a:p>
        </p:txBody>
      </p:sp>
      <p:sp>
        <p:nvSpPr>
          <p:cNvPr id="7" name="Google Shape;122;p17"/>
          <p:cNvSpPr txBox="1">
            <a:spLocks noGrp="1"/>
          </p:cNvSpPr>
          <p:nvPr>
            <p:ph type="body" idx="4294967295"/>
          </p:nvPr>
        </p:nvSpPr>
        <p:spPr>
          <a:xfrm>
            <a:off x="527048" y="1599144"/>
            <a:ext cx="8089902" cy="3125257"/>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19A6B0"/>
              </a:buClr>
              <a:buSzPts val="2400"/>
              <a:buFont typeface="Wingdings" pitchFamily="2" charset="2"/>
              <a:buChar char="§"/>
            </a:pPr>
            <a:r>
              <a:rPr lang="en-US" sz="2400" b="0" i="0" u="none" strike="noStrike" cap="none" dirty="0">
                <a:solidFill>
                  <a:schemeClr val="dk1"/>
                </a:solidFill>
                <a:latin typeface="+mj-lt"/>
                <a:ea typeface="Calibri"/>
                <a:cs typeface="Calibri"/>
                <a:sym typeface="Calibri"/>
              </a:rPr>
              <a:t>Responsible for hosting and providing access to one of the most significant archives on Earth, with comprehensive oceanic, atmospheric, and geophysical data</a:t>
            </a:r>
            <a:endParaRPr sz="2400" b="0" i="0" u="none" strike="noStrike" cap="none" dirty="0">
              <a:solidFill>
                <a:schemeClr val="dk1"/>
              </a:solidFill>
              <a:latin typeface="+mj-lt"/>
              <a:ea typeface="Arial"/>
              <a:cs typeface="Arial"/>
              <a:sym typeface="Arial"/>
            </a:endParaRPr>
          </a:p>
          <a:p>
            <a:pPr marR="0" lvl="0" algn="l" rtl="0">
              <a:lnSpc>
                <a:spcPct val="100000"/>
              </a:lnSpc>
              <a:spcBef>
                <a:spcPts val="1200"/>
              </a:spcBef>
              <a:spcAft>
                <a:spcPts val="0"/>
              </a:spcAft>
              <a:buClr>
                <a:srgbClr val="19A6B0"/>
              </a:buClr>
              <a:buSzPts val="2400"/>
              <a:buFont typeface="Wingdings" pitchFamily="2" charset="2"/>
              <a:buChar char="§"/>
            </a:pPr>
            <a:r>
              <a:rPr lang="en-US" sz="2400" b="0" i="0" u="none" strike="noStrike" cap="none" dirty="0">
                <a:solidFill>
                  <a:schemeClr val="dk1"/>
                </a:solidFill>
                <a:latin typeface="+mj-lt"/>
                <a:ea typeface="Calibri"/>
                <a:cs typeface="Calibri"/>
                <a:sym typeface="Calibri"/>
              </a:rPr>
              <a:t>From the depths of the ocean to the surface of the sun and from million-year-old sediment records to near real-time satellite images</a:t>
            </a:r>
            <a:endParaRPr sz="2400" b="0" i="0" u="none" strike="noStrike" cap="none" dirty="0">
              <a:solidFill>
                <a:schemeClr val="dk1"/>
              </a:solidFill>
              <a:latin typeface="+mj-lt"/>
              <a:ea typeface="Arial"/>
              <a:cs typeface="Arial"/>
              <a:sym typeface="Arial"/>
            </a:endParaRPr>
          </a:p>
          <a:p>
            <a:pPr marR="0" lvl="0" algn="l" rtl="0">
              <a:lnSpc>
                <a:spcPct val="100000"/>
              </a:lnSpc>
              <a:spcBef>
                <a:spcPts val="1200"/>
              </a:spcBef>
              <a:spcAft>
                <a:spcPts val="0"/>
              </a:spcAft>
              <a:buClr>
                <a:srgbClr val="19A6B0"/>
              </a:buClr>
              <a:buSzPts val="2400"/>
              <a:buFont typeface="Wingdings" pitchFamily="2" charset="2"/>
              <a:buChar char="§"/>
            </a:pPr>
            <a:r>
              <a:rPr lang="en-US" sz="2400" b="0" i="0" u="none" strike="noStrike" cap="none" dirty="0">
                <a:solidFill>
                  <a:schemeClr val="dk1"/>
                </a:solidFill>
                <a:latin typeface="+mj-lt"/>
                <a:ea typeface="Calibri"/>
                <a:cs typeface="Calibri"/>
                <a:sym typeface="Calibri"/>
              </a:rPr>
              <a:t>Nation’s leading authority for environmental information</a:t>
            </a:r>
            <a:endParaRPr sz="2400" b="0" i="0" u="none" strike="noStrike" cap="none" dirty="0">
              <a:solidFill>
                <a:schemeClr val="dk1"/>
              </a:solidFill>
              <a:latin typeface="+mj-lt"/>
              <a:ea typeface="Arial"/>
              <a:cs typeface="Arial"/>
              <a:sym typeface="Arial"/>
            </a:endParaRPr>
          </a:p>
        </p:txBody>
      </p:sp>
      <p:pic>
        <p:nvPicPr>
          <p:cNvPr id="8" name="Google Shape;123;p17"/>
          <p:cNvPicPr preferRelativeResize="0"/>
          <p:nvPr/>
        </p:nvPicPr>
        <p:blipFill rotWithShape="1">
          <a:blip r:embed="rId3">
            <a:alphaModFix/>
          </a:blip>
          <a:srcRect t="6430" b="7834"/>
          <a:stretch/>
        </p:blipFill>
        <p:spPr>
          <a:xfrm>
            <a:off x="-1" y="5062537"/>
            <a:ext cx="9144001" cy="1795463"/>
          </a:xfrm>
          <a:prstGeom prst="rect">
            <a:avLst/>
          </a:prstGeom>
          <a:noFill/>
          <a:ln>
            <a:noFill/>
          </a:ln>
        </p:spPr>
      </p:pic>
      <p:pic>
        <p:nvPicPr>
          <p:cNvPr id="9" name="Google Shape;10;p1"/>
          <p:cNvPicPr preferRelativeResize="0"/>
          <p:nvPr/>
        </p:nvPicPr>
        <p:blipFill rotWithShape="1">
          <a:blip r:embed="rId4">
            <a:alphaModFix/>
          </a:blip>
          <a:srcRect l="6584" t="10269" r="6586" b="79462"/>
          <a:stretch/>
        </p:blipFill>
        <p:spPr>
          <a:xfrm>
            <a:off x="0" y="0"/>
            <a:ext cx="9144000" cy="355005"/>
          </a:xfrm>
          <a:prstGeom prst="rect">
            <a:avLst/>
          </a:prstGeom>
          <a:noFill/>
          <a:ln>
            <a:noFill/>
          </a:ln>
        </p:spPr>
      </p:pic>
    </p:spTree>
    <p:extLst>
      <p:ext uri="{BB962C8B-B14F-4D97-AF65-F5344CB8AC3E}">
        <p14:creationId xmlns:p14="http://schemas.microsoft.com/office/powerpoint/2010/main" val="388064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8" name="Google Shape;123;p17"/>
          <p:cNvPicPr preferRelativeResize="0"/>
          <p:nvPr/>
        </p:nvPicPr>
        <p:blipFill rotWithShape="1">
          <a:blip r:embed="rId3">
            <a:alphaModFix/>
          </a:blip>
          <a:srcRect t="6430" b="7834"/>
          <a:stretch/>
        </p:blipFill>
        <p:spPr>
          <a:xfrm>
            <a:off x="-1" y="5062537"/>
            <a:ext cx="9144001" cy="1795463"/>
          </a:xfrm>
          <a:prstGeom prst="rect">
            <a:avLst/>
          </a:prstGeom>
          <a:noFill/>
          <a:ln>
            <a:noFill/>
          </a:ln>
        </p:spPr>
      </p:pic>
      <p:pic>
        <p:nvPicPr>
          <p:cNvPr id="9" name="Google Shape;10;p1"/>
          <p:cNvPicPr preferRelativeResize="0"/>
          <p:nvPr/>
        </p:nvPicPr>
        <p:blipFill rotWithShape="1">
          <a:blip r:embed="rId4">
            <a:alphaModFix/>
          </a:blip>
          <a:srcRect l="6584" t="10269" r="6586" b="79462"/>
          <a:stretch/>
        </p:blipFill>
        <p:spPr>
          <a:xfrm>
            <a:off x="0" y="0"/>
            <a:ext cx="9144000" cy="355005"/>
          </a:xfrm>
          <a:prstGeom prst="rect">
            <a:avLst/>
          </a:prstGeom>
          <a:noFill/>
          <a:ln>
            <a:noFill/>
          </a:ln>
        </p:spPr>
      </p:pic>
      <p:sp>
        <p:nvSpPr>
          <p:cNvPr id="10" name="Google Shape;130;p18"/>
          <p:cNvSpPr txBox="1">
            <a:spLocks/>
          </p:cNvSpPr>
          <p:nvPr/>
        </p:nvSpPr>
        <p:spPr>
          <a:xfrm>
            <a:off x="279401" y="430611"/>
            <a:ext cx="8449732" cy="947526"/>
          </a:xfrm>
          <a:prstGeom prst="rect">
            <a:avLst/>
          </a:prstGeom>
          <a:noFill/>
          <a:ln>
            <a:noFill/>
          </a:ln>
        </p:spPr>
        <p:txBody>
          <a:bodyPr spcFirstLastPara="1" wrap="square" lIns="91425" tIns="45700" rIns="91425" bIns="4570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3D7499"/>
              </a:buClr>
              <a:buSzPts val="1100"/>
              <a:buFont typeface="Arial Narrow"/>
              <a:buNone/>
              <a:tabLst/>
              <a:defRPr/>
            </a:pPr>
            <a:r>
              <a:rPr kumimoji="0" lang="en-US" sz="2800" b="1" i="0" u="none" strike="noStrike" kern="1200" cap="none" spc="0" normalizeH="0" baseline="0" noProof="0" dirty="0">
                <a:ln>
                  <a:noFill/>
                </a:ln>
                <a:solidFill>
                  <a:srgbClr val="19A6B0"/>
                </a:solidFill>
                <a:effectLst/>
                <a:uLnTx/>
                <a:uFillTx/>
                <a:latin typeface="Arial Narrow"/>
                <a:ea typeface="Arial Narrow"/>
                <a:cs typeface="Arial Narrow"/>
                <a:sym typeface="Arial Narrow"/>
              </a:rPr>
              <a:t>Center for Weather and Climate</a:t>
            </a:r>
            <a:endParaRPr kumimoji="0" lang="en-US" sz="2800" b="0" i="0" u="none" strike="noStrike" kern="1200" cap="none" spc="0" normalizeH="0" baseline="0" noProof="0" dirty="0">
              <a:ln>
                <a:noFill/>
              </a:ln>
              <a:solidFill>
                <a:srgbClr val="19A6B0"/>
              </a:solidFill>
              <a:effectLst/>
              <a:uLnTx/>
              <a:uFillTx/>
              <a:latin typeface="Arial Narrow"/>
              <a:ea typeface="Arial Narrow"/>
              <a:cs typeface="Arial Narrow"/>
              <a:sym typeface="Arial Narrow"/>
            </a:endParaRPr>
          </a:p>
        </p:txBody>
      </p:sp>
      <p:sp>
        <p:nvSpPr>
          <p:cNvPr id="12" name="Google Shape;131;p18"/>
          <p:cNvSpPr txBox="1"/>
          <p:nvPr/>
        </p:nvSpPr>
        <p:spPr>
          <a:xfrm>
            <a:off x="186267" y="965199"/>
            <a:ext cx="8746066" cy="38862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1A4654"/>
              </a:buClr>
              <a:buSzPts val="2400"/>
              <a:buFont typeface="Arial"/>
              <a:buNone/>
              <a:tabLst/>
              <a:defRPr/>
            </a:pPr>
            <a:endParaRPr kumimoji="0" sz="2400" b="1" i="1" u="none" strike="noStrike" kern="0" cap="none" spc="0" normalizeH="0" baseline="0" noProof="0" dirty="0">
              <a:ln>
                <a:noFill/>
              </a:ln>
              <a:solidFill>
                <a:srgbClr val="1A465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1A4654"/>
              </a:buClr>
              <a:buSzPts val="600"/>
              <a:buFont typeface="Arial"/>
              <a:buNone/>
              <a:tabLst/>
              <a:defRPr/>
            </a:pPr>
            <a:r>
              <a:rPr kumimoji="0" lang="en-US" sz="2400" b="1" i="1" u="none" strike="noStrike" kern="0" cap="none" spc="0" normalizeH="0" baseline="0" noProof="0" dirty="0">
                <a:ln>
                  <a:noFill/>
                </a:ln>
                <a:solidFill>
                  <a:srgbClr val="19A6B0"/>
                </a:solidFill>
                <a:effectLst/>
                <a:uLnTx/>
                <a:uFillTx/>
                <a:latin typeface="Arial"/>
                <a:ea typeface="Arial"/>
                <a:cs typeface="Arial"/>
                <a:sym typeface="Arial"/>
              </a:rPr>
              <a:t>Steward the Nation’s Climate Information</a:t>
            </a:r>
            <a:endParaRPr kumimoji="0" sz="1400" b="0" i="0" u="none" strike="noStrike" kern="0" cap="none" spc="0" normalizeH="0" baseline="0" noProof="0" dirty="0">
              <a:ln>
                <a:noFill/>
              </a:ln>
              <a:solidFill>
                <a:srgbClr val="19A6B0"/>
              </a:solidFill>
              <a:effectLst/>
              <a:uLnTx/>
              <a:uFillTx/>
              <a:latin typeface="Arial"/>
              <a:ea typeface="Arial"/>
              <a:cs typeface="Arial"/>
              <a:sym typeface="Arial"/>
            </a:endParaRPr>
          </a:p>
          <a:p>
            <a:pPr marL="457200" marR="0" lvl="1" indent="-31750" algn="l" defTabSz="914400" rtl="0" eaLnBrk="1" fontAlgn="auto" latinLnBrk="0" hangingPunct="1">
              <a:lnSpc>
                <a:spcPct val="100000"/>
              </a:lnSpc>
              <a:spcBef>
                <a:spcPts val="0"/>
              </a:spcBef>
              <a:spcAft>
                <a:spcPts val="0"/>
              </a:spcAft>
              <a:buClr>
                <a:srgbClr val="000000"/>
              </a:buClr>
              <a:buSzPts val="500"/>
              <a:buFont typeface="Calibri"/>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Responsible for preserving, monitoring, assessing, and providing public access to the Nation’s treasure of climate and historical weather data and information. </a:t>
            </a:r>
            <a:endParaRPr kumimoji="0" sz="2000" b="1" i="0" u="none" strike="noStrike" kern="0" cap="none" spc="0" normalizeH="0" baseline="0" noProof="0" dirty="0">
              <a:ln>
                <a:noFill/>
              </a:ln>
              <a:solidFill>
                <a:prstClr val="white"/>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prstClr val="white"/>
              </a:buClr>
              <a:buSzPts val="3200"/>
              <a:buFont typeface="Calibri"/>
              <a:buNone/>
              <a:tabLst/>
              <a:defRPr/>
            </a:pPr>
            <a:endParaRPr kumimoji="0" sz="3200" b="1" i="0" u="none" strike="noStrike" kern="0" cap="none" spc="0" normalizeH="0" baseline="0" noProof="0" dirty="0">
              <a:ln>
                <a:noFill/>
              </a:ln>
              <a:solidFill>
                <a:prstClr val="white"/>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1A4654"/>
              </a:buClr>
              <a:buSzPts val="600"/>
              <a:buFont typeface="Arial"/>
              <a:buNone/>
              <a:tabLst/>
              <a:defRPr/>
            </a:pPr>
            <a:r>
              <a:rPr kumimoji="0" lang="en-US" sz="2400" b="1" i="1" u="none" strike="noStrike" kern="0" cap="none" spc="0" normalizeH="0" baseline="0" noProof="0" dirty="0">
                <a:ln>
                  <a:noFill/>
                </a:ln>
                <a:solidFill>
                  <a:srgbClr val="19A6B0"/>
                </a:solidFill>
                <a:effectLst/>
                <a:uLnTx/>
                <a:uFillTx/>
                <a:latin typeface="Arial"/>
                <a:ea typeface="Arial"/>
                <a:cs typeface="Arial"/>
                <a:sym typeface="Arial"/>
              </a:rPr>
              <a:t>Be the Nation’s Trusted Authority on Climate and Historical Weather Information</a:t>
            </a:r>
            <a:endParaRPr kumimoji="0" sz="1400" b="0" i="0" u="none" strike="noStrike" kern="0" cap="none" spc="0" normalizeH="0" baseline="0" noProof="0" dirty="0">
              <a:ln>
                <a:noFill/>
              </a:ln>
              <a:solidFill>
                <a:srgbClr val="19A6B0"/>
              </a:solidFill>
              <a:effectLst/>
              <a:uLnTx/>
              <a:uFillTx/>
              <a:latin typeface="Arial"/>
              <a:ea typeface="Arial"/>
              <a:cs typeface="Arial"/>
              <a:sym typeface="Arial"/>
            </a:endParaRPr>
          </a:p>
          <a:p>
            <a:pPr marL="457200" marR="0" lvl="1" indent="-31750" algn="l" defTabSz="914400" rtl="0" eaLnBrk="1" fontAlgn="auto" latinLnBrk="0" hangingPunct="1">
              <a:lnSpc>
                <a:spcPct val="100000"/>
              </a:lnSpc>
              <a:spcBef>
                <a:spcPts val="0"/>
              </a:spcBef>
              <a:spcAft>
                <a:spcPts val="0"/>
              </a:spcAft>
              <a:buClr>
                <a:srgbClr val="000000"/>
              </a:buClr>
              <a:buSzPts val="500"/>
              <a:buFont typeface="Calibri"/>
              <a:buNone/>
              <a:tabLst/>
              <a:defRPr/>
            </a:pP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Be the most comprehensive, accessible, and trusted source of state-of-the-art climate and historical weather data, information, and climate monitoring.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7952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66E67-B38E-D342-A8F8-855778786B2B}"/>
              </a:ext>
            </a:extLst>
          </p:cNvPr>
          <p:cNvSpPr>
            <a:spLocks noGrp="1"/>
          </p:cNvSpPr>
          <p:nvPr>
            <p:ph idx="1"/>
          </p:nvPr>
        </p:nvSpPr>
        <p:spPr>
          <a:xfrm>
            <a:off x="471665" y="1280101"/>
            <a:ext cx="8058150" cy="4615873"/>
          </a:xfrm>
        </p:spPr>
        <p:txBody>
          <a:bodyPr>
            <a:normAutofit fontScale="92500"/>
          </a:bodyPr>
          <a:lstStyle/>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total available budget for US investigators funded by the National Science Foundation is approximately 1 million USD (approximately 0.87 million Euros) from the National Science Foundation.</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 NSF anticipates that a total of 8 consortia will be supported over three years, pending the availability of funds. </a:t>
            </a:r>
          </a:p>
          <a:p>
            <a:pPr marL="342900" indent="-342900">
              <a:spcBef>
                <a:spcPts val="1800"/>
              </a:spcBef>
              <a:buClr>
                <a:srgbClr val="1DA3AB"/>
              </a:buClr>
            </a:pPr>
            <a:r>
              <a:rPr lang="en-US" sz="2800" dirty="0">
                <a:solidFill>
                  <a:schemeClr val="tx1">
                    <a:lumMod val="65000"/>
                    <a:lumOff val="35000"/>
                  </a:schemeClr>
                </a:solidFill>
                <a:latin typeface="Trebuchet MS" panose="020B0603020202020204" pitchFamily="34" charset="0"/>
              </a:rPr>
              <a:t>The maximum total budget request to NSF for all US investigators in a single consortium must not exceed 130,000 USD including indirect costs.</a:t>
            </a:r>
            <a:endParaRPr lang="en-US" sz="2600" dirty="0">
              <a:solidFill>
                <a:schemeClr val="tx1">
                  <a:lumMod val="65000"/>
                  <a:lumOff val="35000"/>
                </a:schemeClr>
              </a:solidFill>
              <a:latin typeface="Trebuchet MS" panose="020B0603020202020204" pitchFamily="34" charset="0"/>
            </a:endParaRPr>
          </a:p>
        </p:txBody>
      </p:sp>
      <p:sp>
        <p:nvSpPr>
          <p:cNvPr id="7" name="Rectangle 6">
            <a:extLst>
              <a:ext uri="{FF2B5EF4-FFF2-40B4-BE49-F238E27FC236}">
                <a16:creationId xmlns:a16="http://schemas.microsoft.com/office/drawing/2014/main" id="{A2C34F5F-9EB1-8040-8B69-BCBCA3C071F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2800" b="1" dirty="0">
                <a:solidFill>
                  <a:srgbClr val="1DA3AB"/>
                </a:solidFill>
                <a:latin typeface="Trebuchet MS" panose="020B0603020202020204" pitchFamily="34" charset="0"/>
              </a:rPr>
              <a:t>ANNEX: National Science Foundation (NSF)</a:t>
            </a:r>
          </a:p>
        </p:txBody>
      </p:sp>
      <p:pic>
        <p:nvPicPr>
          <p:cNvPr id="9"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2066344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95763" y="3757895"/>
            <a:ext cx="1526263" cy="1144698"/>
          </a:xfrm>
          <a:prstGeom prst="rect">
            <a:avLst/>
          </a:prstGeom>
        </p:spPr>
      </p:pic>
      <p:sp>
        <p:nvSpPr>
          <p:cNvPr id="4098" name="Title 1"/>
          <p:cNvSpPr>
            <a:spLocks noGrp="1"/>
          </p:cNvSpPr>
          <p:nvPr>
            <p:ph type="title"/>
          </p:nvPr>
        </p:nvSpPr>
        <p:spPr>
          <a:xfrm>
            <a:off x="734397" y="883754"/>
            <a:ext cx="8814894" cy="514350"/>
          </a:xfrm>
        </p:spPr>
        <p:txBody>
          <a:bodyPr/>
          <a:lstStyle/>
          <a:p>
            <a:pPr algn="l"/>
            <a:r>
              <a:rPr lang="en-US" altLang="en-US" sz="2200" b="1" dirty="0">
                <a:solidFill>
                  <a:srgbClr val="19A6B0"/>
                </a:solidFill>
              </a:rPr>
              <a:t>Annex: USDA National Institute of Food and Agriculture </a:t>
            </a:r>
          </a:p>
        </p:txBody>
      </p:sp>
      <p:sp>
        <p:nvSpPr>
          <p:cNvPr id="4099" name="Content Placeholder 2"/>
          <p:cNvSpPr>
            <a:spLocks noGrp="1"/>
          </p:cNvSpPr>
          <p:nvPr>
            <p:ph idx="1"/>
          </p:nvPr>
        </p:nvSpPr>
        <p:spPr>
          <a:xfrm>
            <a:off x="164553" y="1295400"/>
            <a:ext cx="7747059" cy="4543425"/>
          </a:xfrm>
        </p:spPr>
        <p:txBody>
          <a:bodyPr>
            <a:normAutofit fontScale="92500" lnSpcReduction="10000"/>
          </a:bodyPr>
          <a:lstStyle/>
          <a:p>
            <a:pPr marL="0" indent="0">
              <a:buNone/>
            </a:pPr>
            <a:r>
              <a:rPr lang="en-US" altLang="en-US" sz="2600" b="1" dirty="0">
                <a:solidFill>
                  <a:srgbClr val="19A6B0"/>
                </a:solidFill>
              </a:rPr>
              <a:t>Mission</a:t>
            </a:r>
            <a:r>
              <a:rPr lang="en-US" altLang="en-US" sz="3000" b="1" dirty="0">
                <a:solidFill>
                  <a:srgbClr val="19A6B0"/>
                </a:solidFill>
              </a:rPr>
              <a:t>: </a:t>
            </a:r>
          </a:p>
          <a:p>
            <a:pPr>
              <a:buClr>
                <a:srgbClr val="19A6B0"/>
              </a:buClr>
              <a:buFont typeface="Wingdings" pitchFamily="2" charset="2"/>
              <a:buChar char="§"/>
            </a:pPr>
            <a:r>
              <a:rPr lang="en-US" altLang="en-US" sz="2600" dirty="0"/>
              <a:t>To advance knowledge for agriculture, the environment, human health and well-being, and communities </a:t>
            </a:r>
          </a:p>
          <a:p>
            <a:pPr>
              <a:buClr>
                <a:srgbClr val="19A6B0"/>
              </a:buClr>
              <a:buFont typeface="Wingdings" pitchFamily="2" charset="2"/>
              <a:buChar char="§"/>
            </a:pPr>
            <a:r>
              <a:rPr lang="en-US" altLang="en-US" sz="2600" dirty="0"/>
              <a:t>Support research, education and extension programs in Land Grant universities and other organizations through competitive grants programs </a:t>
            </a:r>
          </a:p>
          <a:p>
            <a:pPr>
              <a:buClr>
                <a:srgbClr val="19A6B0"/>
              </a:buClr>
              <a:buFont typeface="Wingdings" pitchFamily="2" charset="2"/>
              <a:buChar char="§"/>
            </a:pPr>
            <a:r>
              <a:rPr lang="en-US" sz="2600" dirty="0"/>
              <a:t>Science to mitigate/ adapt agriculture to a changing climate</a:t>
            </a:r>
          </a:p>
          <a:p>
            <a:pPr>
              <a:buClr>
                <a:srgbClr val="19A6B0"/>
              </a:buClr>
              <a:buFont typeface="Wingdings" pitchFamily="2" charset="2"/>
              <a:buChar char="§"/>
            </a:pPr>
            <a:r>
              <a:rPr lang="en-US" sz="2600" dirty="0"/>
              <a:t>Impacts of climate change on human, animal, and environmental health associated with the agricultural sector</a:t>
            </a:r>
          </a:p>
          <a:p>
            <a:endParaRPr lang="en-US" altLang="en-US" sz="1800" b="1" dirty="0"/>
          </a:p>
          <a:p>
            <a:endParaRPr lang="en-US" altLang="en-US" sz="1800" b="1"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6302" y="5445640"/>
            <a:ext cx="2028811" cy="1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51313" y="5589268"/>
            <a:ext cx="1353460" cy="101509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5428597"/>
            <a:ext cx="1336439" cy="133643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5428596"/>
            <a:ext cx="1863981" cy="1336439"/>
          </a:xfrm>
          <a:prstGeom prst="rect">
            <a:avLst/>
          </a:prstGeom>
        </p:spPr>
      </p:pic>
    </p:spTree>
    <p:extLst>
      <p:ext uri="{BB962C8B-B14F-4D97-AF65-F5344CB8AC3E}">
        <p14:creationId xmlns:p14="http://schemas.microsoft.com/office/powerpoint/2010/main" val="42445784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961" y="2329348"/>
            <a:ext cx="1928733" cy="615553"/>
          </a:xfrm>
          <a:prstGeom prst="rect">
            <a:avLst/>
          </a:prstGeom>
          <a:noFill/>
          <a:ln w="15875">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Climate Change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 name="TextBox 5"/>
          <p:cNvSpPr txBox="1"/>
          <p:nvPr/>
        </p:nvSpPr>
        <p:spPr>
          <a:xfrm>
            <a:off x="3779821" y="2824121"/>
            <a:ext cx="1969217" cy="892552"/>
          </a:xfrm>
          <a:prstGeom prst="rect">
            <a:avLst/>
          </a:prstGeom>
          <a:noFill/>
          <a:ln w="15875">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Agricultural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Production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7" name="TextBox 6"/>
          <p:cNvSpPr txBox="1"/>
          <p:nvPr/>
        </p:nvSpPr>
        <p:spPr>
          <a:xfrm>
            <a:off x="3810000" y="1371600"/>
            <a:ext cx="1939039" cy="923330"/>
          </a:xfrm>
          <a:prstGeom prst="rect">
            <a:avLst/>
          </a:prstGeom>
          <a:noFill/>
          <a:ln w="15875">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Ecosystem Health and Function</a:t>
            </a:r>
          </a:p>
        </p:txBody>
      </p:sp>
      <p:sp>
        <p:nvSpPr>
          <p:cNvPr id="8" name="TextBox 7"/>
          <p:cNvSpPr txBox="1"/>
          <p:nvPr/>
        </p:nvSpPr>
        <p:spPr>
          <a:xfrm>
            <a:off x="7082260" y="2248964"/>
            <a:ext cx="1407632" cy="1200329"/>
          </a:xfrm>
          <a:prstGeom prst="rect">
            <a:avLst/>
          </a:prstGeom>
          <a:noFill/>
          <a:ln w="15875">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Human Health</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endParaRPr>
          </a:p>
        </p:txBody>
      </p:sp>
      <p:cxnSp>
        <p:nvCxnSpPr>
          <p:cNvPr id="10" name="Straight Arrow Connector 9"/>
          <p:cNvCxnSpPr/>
          <p:nvPr/>
        </p:nvCxnSpPr>
        <p:spPr>
          <a:xfrm flipV="1">
            <a:off x="2648694" y="1972948"/>
            <a:ext cx="1161305" cy="462915"/>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48694" y="2861344"/>
            <a:ext cx="1121741" cy="442945"/>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a:off x="5749039" y="1833265"/>
            <a:ext cx="1333222" cy="636859"/>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flipV="1">
            <a:off x="5749038" y="3044657"/>
            <a:ext cx="1354308" cy="225740"/>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0"/>
            <a:endCxn id="7" idx="2"/>
          </p:cNvCxnSpPr>
          <p:nvPr/>
        </p:nvCxnSpPr>
        <p:spPr>
          <a:xfrm flipV="1">
            <a:off x="4764430" y="2294930"/>
            <a:ext cx="15090" cy="529191"/>
          </a:xfrm>
          <a:prstGeom prst="straightConnector1">
            <a:avLst/>
          </a:prstGeom>
          <a:ln w="50800">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999982"/>
            <a:ext cx="8766949"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2">
                    <a:lumMod val="75000"/>
                  </a:schemeClr>
                </a:solidFill>
                <a:effectLst/>
                <a:uLnTx/>
                <a:uFillTx/>
                <a:latin typeface="Arial" charset="0"/>
                <a:ea typeface="ＭＳ Ｐゴシック" charset="0"/>
              </a:rPr>
              <a:t>NIFA is providing in kind support to enable collaborations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2">
                    <a:lumMod val="75000"/>
                  </a:schemeClr>
                </a:solidFill>
                <a:effectLst/>
                <a:uLnTx/>
                <a:uFillTx/>
                <a:latin typeface="Arial" charset="0"/>
                <a:ea typeface="ＭＳ Ｐゴシック" charset="0"/>
              </a:rPr>
              <a:t>with international research partners. To find a collaborator: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hlinkClick r:id="rId2"/>
              </a:rPr>
              <a:t>https://nifa.usda.gov/developing-global-partnerships</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p>
        </p:txBody>
      </p:sp>
      <p:sp>
        <p:nvSpPr>
          <p:cNvPr id="41" name="TextBox 40"/>
          <p:cNvSpPr txBox="1"/>
          <p:nvPr/>
        </p:nvSpPr>
        <p:spPr>
          <a:xfrm>
            <a:off x="150727" y="5329731"/>
            <a:ext cx="5652455"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2">
                    <a:lumMod val="75000"/>
                  </a:schemeClr>
                </a:solidFill>
                <a:effectLst/>
                <a:uLnTx/>
                <a:uFillTx/>
                <a:latin typeface="Arial" charset="0"/>
                <a:ea typeface="ＭＳ Ｐゴシック" charset="0"/>
              </a:rPr>
              <a:t>Additional NIFA funded research projects can be found at: </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hlinkClick r:id="rId3"/>
              </a:rPr>
              <a:t>https://reeis.usda.gov/</a:t>
            </a: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rPr>
              <a:t> </a:t>
            </a:r>
          </a:p>
        </p:txBody>
      </p:sp>
      <p:pic>
        <p:nvPicPr>
          <p:cNvPr id="16" name="Picture 15" descr="vegcrop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8769" y="5574255"/>
            <a:ext cx="1676400" cy="119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5574255"/>
            <a:ext cx="1208070" cy="1208070"/>
          </a:xfrm>
          <a:prstGeom prst="rect">
            <a:avLst/>
          </a:prstGeom>
        </p:spPr>
      </p:pic>
    </p:spTree>
    <p:extLst>
      <p:ext uri="{BB962C8B-B14F-4D97-AF65-F5344CB8AC3E}">
        <p14:creationId xmlns:p14="http://schemas.microsoft.com/office/powerpoint/2010/main" val="31893251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1DA3AB"/>
                </a:solidFill>
                <a:latin typeface="Trebuchet MS" panose="020B0603020202020204" pitchFamily="34" charset="0"/>
              </a:rPr>
              <a:t>How to Engage</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2" name="Rectangle 1"/>
          <p:cNvSpPr/>
          <p:nvPr/>
        </p:nvSpPr>
        <p:spPr>
          <a:xfrm>
            <a:off x="485952" y="933639"/>
            <a:ext cx="8029575" cy="5139869"/>
          </a:xfrm>
          <a:prstGeom prst="rect">
            <a:avLst/>
          </a:prstGeom>
        </p:spPr>
        <p:txBody>
          <a:bodyPr wrap="square">
            <a:spAutoFit/>
          </a:bodyPr>
          <a:lstStyle/>
          <a:p>
            <a:r>
              <a:rPr lang="en-US" b="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US Researchers interested in NEW FUNDING</a:t>
            </a:r>
            <a:endPar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mj-lt"/>
              <a:buAutoNum type="arabicPeriod"/>
            </a:pP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Engage collaborators from </a:t>
            </a:r>
            <a:r>
              <a:rPr lang="en-US" i="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at least</a:t>
            </a: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 two other countries that are participating in this CRA in the development of a project concept that addresses the objectives and scope of the CEH CRA. </a:t>
            </a:r>
            <a:endPar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mj-lt"/>
              <a:buAutoNum type="arabicPeriod"/>
            </a:pP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Read the CEH CRA  Annexes from NSF and NOAA, and encourage each of your partners to read the institutional CEH CRA Annexes of their own countries (or countries from which they are eligible for funding) well ahead of time to determine their own eligibility and funding procedures, should the proposal be selected for funding through the BF review process.</a:t>
            </a:r>
            <a:endPar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mj-lt"/>
              <a:buAutoNum type="arabicPeriod"/>
            </a:pP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Remember that while each multinational team looking for funds/in-kind support must submit </a:t>
            </a:r>
            <a:r>
              <a:rPr lang="en-US" b="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one joint proposal to the Belmont Forum</a:t>
            </a: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 each participating PI/Co-PI will also have to follow the eligibility criteria and guidelines laid out in the annex of the institution to which they are applying.</a:t>
            </a:r>
            <a:endParaRPr lang="en-US"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mj-lt"/>
              <a:buAutoNum type="arabicPeriod"/>
            </a:pPr>
            <a:r>
              <a:rPr lang="en-US"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Submit your Expression of Interest by 06 May 2019, 16:00 GMT. This is mandatory but may be modified in terms of partners and scope before final proposal submission on  23 July 2019 , 16:00 GMT</a:t>
            </a:r>
            <a:endParaRPr lang="en-US"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15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1DA3AB"/>
                </a:solidFill>
                <a:latin typeface="Trebuchet MS" panose="020B0603020202020204" pitchFamily="34" charset="0"/>
              </a:rPr>
              <a:t>How to Engage</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6" name="Rectangle 5"/>
          <p:cNvSpPr/>
          <p:nvPr/>
        </p:nvSpPr>
        <p:spPr>
          <a:xfrm>
            <a:off x="485952" y="1187639"/>
            <a:ext cx="8029575" cy="4616648"/>
          </a:xfrm>
          <a:prstGeom prst="rect">
            <a:avLst/>
          </a:prstGeom>
        </p:spPr>
        <p:txBody>
          <a:bodyPr wrap="square">
            <a:spAutoFit/>
          </a:bodyPr>
          <a:lstStyle/>
          <a:p>
            <a:r>
              <a:rPr lang="en-US" sz="2200" b="1" dirty="0">
                <a:solidFill>
                  <a:schemeClr val="tx1">
                    <a:lumMod val="65000"/>
                    <a:lumOff val="35000"/>
                  </a:schemeClr>
                </a:solidFill>
              </a:rPr>
              <a:t>US Researchers seeking to participate using IN-KIND RESOURCES</a:t>
            </a:r>
            <a:endParaRPr lang="en-US" sz="2200" dirty="0">
              <a:solidFill>
                <a:schemeClr val="tx1">
                  <a:lumMod val="65000"/>
                  <a:lumOff val="35000"/>
                </a:schemeClr>
              </a:solidFill>
            </a:endParaRPr>
          </a:p>
          <a:p>
            <a:pPr marL="342900" lvl="0" indent="-342900">
              <a:spcBef>
                <a:spcPts val="1200"/>
              </a:spcBef>
              <a:buFont typeface="+mj-lt"/>
              <a:buAutoNum type="arabicPeriod"/>
            </a:pPr>
            <a:r>
              <a:rPr lang="en-US" sz="2200" dirty="0">
                <a:solidFill>
                  <a:schemeClr val="tx1">
                    <a:lumMod val="65000"/>
                    <a:lumOff val="35000"/>
                  </a:schemeClr>
                </a:solidFill>
              </a:rPr>
              <a:t>Contribution of in-kind resources will count as one of the three required countries. Identify collaborators eligible for funding from at least two other countries outside the United States that are part of this CRA.</a:t>
            </a:r>
          </a:p>
          <a:p>
            <a:pPr marL="342900" lvl="0" indent="-342900">
              <a:spcBef>
                <a:spcPts val="1200"/>
              </a:spcBef>
              <a:buFont typeface="+mj-lt"/>
              <a:buAutoNum type="arabicPeriod"/>
            </a:pPr>
            <a:r>
              <a:rPr lang="en-US" sz="2200" dirty="0">
                <a:solidFill>
                  <a:schemeClr val="tx1">
                    <a:lumMod val="65000"/>
                    <a:lumOff val="35000"/>
                  </a:schemeClr>
                </a:solidFill>
              </a:rPr>
              <a:t>Develop a joint proposal. Determine if the joint proposal remains within reasonable scope of your original funded research proposal OR AGENCY CAPABILITIES.</a:t>
            </a:r>
          </a:p>
          <a:p>
            <a:pPr marL="342900" lvl="0" indent="-342900">
              <a:spcBef>
                <a:spcPts val="1200"/>
              </a:spcBef>
              <a:buFont typeface="+mj-lt"/>
              <a:buAutoNum type="arabicPeriod"/>
            </a:pPr>
            <a:r>
              <a:rPr lang="en-US" sz="2200" dirty="0">
                <a:solidFill>
                  <a:schemeClr val="tx1">
                    <a:lumMod val="65000"/>
                    <a:lumOff val="35000"/>
                  </a:schemeClr>
                </a:solidFill>
              </a:rPr>
              <a:t>If so, submit your Expression of Interest by 06 May 2019, 16:00 GMT. This is mandatory but may be modified in terms of partners and scope before final proposal submission on 23 July 2019, 16:00 GMT.</a:t>
            </a:r>
          </a:p>
        </p:txBody>
      </p:sp>
    </p:spTree>
    <p:extLst>
      <p:ext uri="{BB962C8B-B14F-4D97-AF65-F5344CB8AC3E}">
        <p14:creationId xmlns:p14="http://schemas.microsoft.com/office/powerpoint/2010/main" val="239859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9" name="Content Placeholder 2">
            <a:extLst>
              <a:ext uri="{FF2B5EF4-FFF2-40B4-BE49-F238E27FC236}">
                <a16:creationId xmlns:a16="http://schemas.microsoft.com/office/drawing/2014/main" id="{4C5DB1BF-A6DD-514E-8860-C82B4D43CD16}"/>
              </a:ext>
            </a:extLst>
          </p:cNvPr>
          <p:cNvSpPr>
            <a:spLocks noGrp="1"/>
          </p:cNvSpPr>
          <p:nvPr>
            <p:ph idx="1"/>
          </p:nvPr>
        </p:nvSpPr>
        <p:spPr>
          <a:xfrm>
            <a:off x="638174" y="1235660"/>
            <a:ext cx="7781925" cy="4519542"/>
          </a:xfrm>
        </p:spPr>
        <p:txBody>
          <a:bodyPr>
            <a:noAutofit/>
          </a:bodyPr>
          <a:lstStyle/>
          <a:p>
            <a:pPr marL="285750" indent="-285750">
              <a:buClr>
                <a:srgbClr val="1DA3AB"/>
              </a:buClr>
            </a:pPr>
            <a:r>
              <a:rPr lang="en-US" sz="1900" dirty="0">
                <a:solidFill>
                  <a:schemeClr val="tx1">
                    <a:lumMod val="65000"/>
                    <a:lumOff val="35000"/>
                  </a:schemeClr>
                </a:solidFill>
                <a:latin typeface="Trebuchet MS" panose="020B0603020202020204" pitchFamily="34" charset="0"/>
              </a:rPr>
              <a:t>Partnership of funding organizations, international science councils, and regional consortia committed to the advancement of interdisciplinary and transdisciplinary science </a:t>
            </a:r>
          </a:p>
          <a:p>
            <a:pPr marL="285750" indent="-285750">
              <a:spcBef>
                <a:spcPts val="1800"/>
              </a:spcBef>
              <a:buClr>
                <a:srgbClr val="1DA3AB"/>
              </a:buClr>
            </a:pPr>
            <a:r>
              <a:rPr lang="en-US" sz="1900" dirty="0">
                <a:solidFill>
                  <a:schemeClr val="tx1">
                    <a:lumMod val="65000"/>
                    <a:lumOff val="35000"/>
                  </a:schemeClr>
                </a:solidFill>
                <a:latin typeface="Trebuchet MS" panose="020B0603020202020204" pitchFamily="34" charset="0"/>
              </a:rPr>
              <a:t>Scientist and stakeholder through </a:t>
            </a:r>
            <a:r>
              <a:rPr lang="en-US" sz="1900" u="sng" dirty="0">
                <a:solidFill>
                  <a:schemeClr val="tx1">
                    <a:lumMod val="65000"/>
                    <a:lumOff val="35000"/>
                  </a:schemeClr>
                </a:solidFill>
                <a:latin typeface="Trebuchet MS" panose="020B0603020202020204" pitchFamily="34" charset="0"/>
                <a:hlinkClick r:id="rId4"/>
              </a:rPr>
              <a:t>Collaborative Research Actions (CRAs),</a:t>
            </a:r>
            <a:r>
              <a:rPr lang="en-US" sz="1900" dirty="0">
                <a:solidFill>
                  <a:schemeClr val="tx1">
                    <a:lumMod val="65000"/>
                    <a:lumOff val="35000"/>
                  </a:schemeClr>
                </a:solidFill>
                <a:latin typeface="Trebuchet MS" panose="020B0603020202020204" pitchFamily="34" charset="0"/>
              </a:rPr>
              <a:t> which are the Forum equivalent of a call for proposals.</a:t>
            </a:r>
          </a:p>
          <a:p>
            <a:pPr marL="285750" indent="-285750">
              <a:spcBef>
                <a:spcPts val="1800"/>
              </a:spcBef>
              <a:buClr>
                <a:srgbClr val="1DA3AB"/>
              </a:buClr>
            </a:pPr>
            <a:r>
              <a:rPr lang="en-US" sz="1900" dirty="0">
                <a:solidFill>
                  <a:schemeClr val="tx1">
                    <a:lumMod val="65000"/>
                    <a:lumOff val="35000"/>
                  </a:schemeClr>
                </a:solidFill>
                <a:latin typeface="Trebuchet MS" panose="020B0603020202020204" pitchFamily="34" charset="0"/>
              </a:rPr>
              <a:t>Proposal submitted to a CRA theme in the </a:t>
            </a:r>
            <a:r>
              <a:rPr lang="en-US" sz="1900" u="sng" dirty="0">
                <a:solidFill>
                  <a:schemeClr val="tx1">
                    <a:lumMod val="65000"/>
                    <a:lumOff val="35000"/>
                  </a:schemeClr>
                </a:solidFill>
                <a:latin typeface="Trebuchet MS" panose="020B0603020202020204" pitchFamily="34" charset="0"/>
                <a:hlinkClick r:id="rId5"/>
              </a:rPr>
              <a:t>Belmont Forum Grants Operations (BFgo) </a:t>
            </a:r>
            <a:r>
              <a:rPr lang="en-US" sz="1900" dirty="0">
                <a:solidFill>
                  <a:schemeClr val="tx1">
                    <a:lumMod val="65000"/>
                    <a:lumOff val="35000"/>
                  </a:schemeClr>
                </a:solidFill>
                <a:latin typeface="Trebuchet MS" panose="020B0603020202020204" pitchFamily="34" charset="0"/>
              </a:rPr>
              <a:t>must consist of a project co-developed by natural scientists, social scientists, and stakeholders that hail from at least three countries (and health scientists for this CRA).</a:t>
            </a:r>
          </a:p>
          <a:p>
            <a:pPr marL="285750" indent="-285750">
              <a:spcBef>
                <a:spcPts val="1800"/>
              </a:spcBef>
              <a:buClr>
                <a:srgbClr val="1DA3AB"/>
              </a:buClr>
            </a:pPr>
            <a:r>
              <a:rPr lang="en-US" sz="1900" dirty="0">
                <a:solidFill>
                  <a:schemeClr val="tx1">
                    <a:lumMod val="65000"/>
                    <a:lumOff val="35000"/>
                  </a:schemeClr>
                </a:solidFill>
                <a:latin typeface="Trebuchet MS" panose="020B0603020202020204" pitchFamily="34" charset="0"/>
              </a:rPr>
              <a:t>Open data policy and requirements</a:t>
            </a:r>
          </a:p>
          <a:p>
            <a:pPr marL="285750" indent="-285750">
              <a:spcBef>
                <a:spcPts val="1800"/>
              </a:spcBef>
              <a:buClr>
                <a:srgbClr val="1DA3AB"/>
              </a:buClr>
            </a:pPr>
            <a:r>
              <a:rPr lang="en-US" sz="1900" dirty="0">
                <a:solidFill>
                  <a:schemeClr val="tx1">
                    <a:lumMod val="65000"/>
                    <a:lumOff val="35000"/>
                  </a:schemeClr>
                </a:solidFill>
                <a:latin typeface="Trebuchet MS" panose="020B0603020202020204" pitchFamily="34" charset="0"/>
              </a:rPr>
              <a:t>Details about eligibility and available support for interested applicants can be found in the organizational annexes for each call for proposals.</a:t>
            </a:r>
          </a:p>
        </p:txBody>
      </p:sp>
      <p:sp>
        <p:nvSpPr>
          <p:cNvPr id="13" name="Title 1">
            <a:extLst>
              <a:ext uri="{FF2B5EF4-FFF2-40B4-BE49-F238E27FC236}">
                <a16:creationId xmlns:a16="http://schemas.microsoft.com/office/drawing/2014/main" id="{7F763F6A-233D-424E-B075-205CA219C340}"/>
              </a:ext>
            </a:extLst>
          </p:cNvPr>
          <p:cNvSpPr>
            <a:spLocks noGrp="1"/>
          </p:cNvSpPr>
          <p:nvPr>
            <p:ph type="title"/>
          </p:nvPr>
        </p:nvSpPr>
        <p:spPr>
          <a:xfrm>
            <a:off x="200024" y="408008"/>
            <a:ext cx="6347713" cy="704298"/>
          </a:xfrm>
        </p:spPr>
        <p:txBody>
          <a:bodyPr>
            <a:noAutofit/>
          </a:bodyPr>
          <a:lstStyle/>
          <a:p>
            <a:r>
              <a:rPr lang="en-US" sz="4200" b="1" dirty="0">
                <a:solidFill>
                  <a:srgbClr val="1DA3AB"/>
                </a:solidFill>
                <a:latin typeface="Trebuchet MS" panose="020B0603020202020204" pitchFamily="34" charset="0"/>
              </a:rPr>
              <a:t>Belmont</a:t>
            </a:r>
            <a:r>
              <a:rPr lang="en-US" sz="4200" b="1" dirty="0">
                <a:solidFill>
                  <a:srgbClr val="1DA3AB"/>
                </a:solidFill>
              </a:rPr>
              <a:t> Forum</a:t>
            </a:r>
          </a:p>
        </p:txBody>
      </p:sp>
    </p:spTree>
    <p:extLst>
      <p:ext uri="{BB962C8B-B14F-4D97-AF65-F5344CB8AC3E}">
        <p14:creationId xmlns:p14="http://schemas.microsoft.com/office/powerpoint/2010/main" val="73459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1DA3AB"/>
                </a:solidFill>
                <a:latin typeface="Trebuchet MS" panose="020B0603020202020204" pitchFamily="34" charset="0"/>
              </a:rPr>
              <a:t>How to Engage</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6" name="Rectangle 5"/>
          <p:cNvSpPr/>
          <p:nvPr/>
        </p:nvSpPr>
        <p:spPr>
          <a:xfrm>
            <a:off x="485952" y="1164818"/>
            <a:ext cx="8029575" cy="4462760"/>
          </a:xfrm>
          <a:prstGeom prst="rect">
            <a:avLst/>
          </a:prstGeom>
        </p:spPr>
        <p:txBody>
          <a:bodyPr wrap="square">
            <a:spAutoFit/>
          </a:bodyPr>
          <a:lstStyle/>
          <a:p>
            <a:r>
              <a:rPr lang="en-US" sz="2200" b="1" dirty="0">
                <a:solidFill>
                  <a:schemeClr val="tx1">
                    <a:lumMod val="65000"/>
                    <a:lumOff val="35000"/>
                  </a:schemeClr>
                </a:solidFill>
              </a:rPr>
              <a:t>Researchers from outside the United States</a:t>
            </a:r>
            <a:endParaRPr lang="en-US" sz="2200" dirty="0">
              <a:solidFill>
                <a:schemeClr val="tx1">
                  <a:lumMod val="65000"/>
                  <a:lumOff val="35000"/>
                </a:schemeClr>
              </a:solidFill>
            </a:endParaRPr>
          </a:p>
          <a:p>
            <a:pPr marL="342900" lvl="0" indent="-342900">
              <a:spcBef>
                <a:spcPts val="1200"/>
              </a:spcBef>
              <a:buFont typeface="+mj-lt"/>
              <a:buAutoNum type="arabicPeriod"/>
            </a:pPr>
            <a:r>
              <a:rPr lang="en-US" sz="2200" dirty="0">
                <a:solidFill>
                  <a:schemeClr val="tx1">
                    <a:lumMod val="65000"/>
                    <a:lumOff val="35000"/>
                  </a:schemeClr>
                </a:solidFill>
              </a:rPr>
              <a:t>Partner with an in-kind resource provider (USDA, NIH, NOAA) and find scientists eligible for funding from at least two other countries and submit your Expression of Interest by 06 May 2019, 16:00 GMT. This is mandatory but may be modified in terms of partners and scope before final proposal submission on 23 July 2019, 16:00 GMT.</a:t>
            </a:r>
          </a:p>
          <a:p>
            <a:pPr marL="342900" lvl="0" indent="-342900">
              <a:spcBef>
                <a:spcPts val="1200"/>
              </a:spcBef>
              <a:buFont typeface="+mj-lt"/>
              <a:buAutoNum type="arabicPeriod"/>
            </a:pPr>
            <a:r>
              <a:rPr lang="en-US" sz="2200" dirty="0">
                <a:solidFill>
                  <a:schemeClr val="tx1">
                    <a:lumMod val="65000"/>
                    <a:lumOff val="35000"/>
                  </a:schemeClr>
                </a:solidFill>
              </a:rPr>
              <a:t>Partner with a scientist eligible for funding from NSF or NOAA and at least two other countries, and submit your Expression of Interest by 06 May 2019, 16:00 GMT. This is mandatory but may be modified in terms of partners and scope before final proposal submission on 23 July 2019, 16:00 GMT.</a:t>
            </a:r>
          </a:p>
        </p:txBody>
      </p:sp>
    </p:spTree>
    <p:extLst>
      <p:ext uri="{BB962C8B-B14F-4D97-AF65-F5344CB8AC3E}">
        <p14:creationId xmlns:p14="http://schemas.microsoft.com/office/powerpoint/2010/main" val="2599124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64A3D5-C1B5-4247-A7E0-DDE38563156E}"/>
              </a:ext>
            </a:extLst>
          </p:cNvPr>
          <p:cNvGraphicFramePr>
            <a:graphicFrameLocks noGrp="1"/>
          </p:cNvGraphicFramePr>
          <p:nvPr>
            <p:extLst>
              <p:ext uri="{D42A27DB-BD31-4B8C-83A1-F6EECF244321}">
                <p14:modId xmlns:p14="http://schemas.microsoft.com/office/powerpoint/2010/main" val="4111058245"/>
              </p:ext>
            </p:extLst>
          </p:nvPr>
        </p:nvGraphicFramePr>
        <p:xfrm>
          <a:off x="557390" y="1435823"/>
          <a:ext cx="7886700" cy="3681412"/>
        </p:xfrm>
        <a:graphic>
          <a:graphicData uri="http://schemas.openxmlformats.org/drawingml/2006/table">
            <a:tbl>
              <a:tblPr firstRow="1" bandRow="1">
                <a:tableStyleId>{85BE263C-DBD7-4A20-BB59-AAB30ACAA65A}</a:tableStyleId>
              </a:tblPr>
              <a:tblGrid>
                <a:gridCol w="3590092">
                  <a:extLst>
                    <a:ext uri="{9D8B030D-6E8A-4147-A177-3AD203B41FA5}">
                      <a16:colId xmlns:a16="http://schemas.microsoft.com/office/drawing/2014/main" val="4240803140"/>
                    </a:ext>
                  </a:extLst>
                </a:gridCol>
                <a:gridCol w="4296608">
                  <a:extLst>
                    <a:ext uri="{9D8B030D-6E8A-4147-A177-3AD203B41FA5}">
                      <a16:colId xmlns:a16="http://schemas.microsoft.com/office/drawing/2014/main" val="525497620"/>
                    </a:ext>
                  </a:extLst>
                </a:gridCol>
              </a:tblGrid>
              <a:tr h="525916">
                <a:tc>
                  <a:txBody>
                    <a:bodyPr/>
                    <a:lstStyle/>
                    <a:p>
                      <a:r>
                        <a:rPr lang="en-US" sz="2400" dirty="0"/>
                        <a:t>Activity</a:t>
                      </a:r>
                    </a:p>
                  </a:txBody>
                  <a:tcPr>
                    <a:solidFill>
                      <a:srgbClr val="1DA3AB"/>
                    </a:solidFill>
                  </a:tcPr>
                </a:tc>
                <a:tc>
                  <a:txBody>
                    <a:bodyPr/>
                    <a:lstStyle/>
                    <a:p>
                      <a:r>
                        <a:rPr lang="en-US" sz="2400" dirty="0"/>
                        <a:t>Estimated Deadline</a:t>
                      </a:r>
                    </a:p>
                  </a:txBody>
                  <a:tcPr>
                    <a:solidFill>
                      <a:srgbClr val="1DA3AB"/>
                    </a:solidFill>
                  </a:tcPr>
                </a:tc>
                <a:extLst>
                  <a:ext uri="{0D108BD9-81ED-4DB2-BD59-A6C34878D82A}">
                    <a16:rowId xmlns:a16="http://schemas.microsoft.com/office/drawing/2014/main" val="449523750"/>
                  </a:ext>
                </a:extLst>
              </a:tr>
              <a:tr h="525916">
                <a:tc>
                  <a:txBody>
                    <a:bodyPr/>
                    <a:lstStyle/>
                    <a:p>
                      <a:r>
                        <a:rPr lang="en-US" sz="2400" dirty="0">
                          <a:solidFill>
                            <a:schemeClr val="tx1">
                              <a:lumMod val="65000"/>
                              <a:lumOff val="35000"/>
                            </a:schemeClr>
                          </a:solidFill>
                        </a:rPr>
                        <a:t>Call Launch</a:t>
                      </a:r>
                    </a:p>
                  </a:txBody>
                  <a:tcPr/>
                </a:tc>
                <a:tc>
                  <a:txBody>
                    <a:bodyPr/>
                    <a:lstStyle/>
                    <a:p>
                      <a:r>
                        <a:rPr lang="en-US" sz="2400" dirty="0">
                          <a:solidFill>
                            <a:schemeClr val="tx1">
                              <a:lumMod val="65000"/>
                              <a:lumOff val="35000"/>
                            </a:schemeClr>
                          </a:solidFill>
                        </a:rPr>
                        <a:t>14 March 2019</a:t>
                      </a:r>
                    </a:p>
                  </a:txBody>
                  <a:tcPr/>
                </a:tc>
                <a:extLst>
                  <a:ext uri="{0D108BD9-81ED-4DB2-BD59-A6C34878D82A}">
                    <a16:rowId xmlns:a16="http://schemas.microsoft.com/office/drawing/2014/main" val="1471563424"/>
                  </a:ext>
                </a:extLst>
              </a:tr>
              <a:tr h="525916">
                <a:tc>
                  <a:txBody>
                    <a:bodyPr/>
                    <a:lstStyle/>
                    <a:p>
                      <a:r>
                        <a:rPr lang="en-US" sz="2400" dirty="0">
                          <a:solidFill>
                            <a:schemeClr val="tx1">
                              <a:lumMod val="65000"/>
                              <a:lumOff val="35000"/>
                            </a:schemeClr>
                          </a:solidFill>
                        </a:rPr>
                        <a:t>Deadline for </a:t>
                      </a:r>
                      <a:r>
                        <a:rPr lang="en-US" sz="2400" dirty="0" err="1">
                          <a:solidFill>
                            <a:schemeClr val="tx1">
                              <a:lumMod val="65000"/>
                              <a:lumOff val="35000"/>
                            </a:schemeClr>
                          </a:solidFill>
                        </a:rPr>
                        <a:t>EoI’s</a:t>
                      </a:r>
                      <a:endParaRPr lang="en-US" sz="2400" dirty="0">
                        <a:solidFill>
                          <a:schemeClr val="tx1">
                            <a:lumMod val="65000"/>
                            <a:lumOff val="35000"/>
                          </a:schemeClr>
                        </a:solidFill>
                      </a:endParaRPr>
                    </a:p>
                  </a:txBody>
                  <a:tcPr/>
                </a:tc>
                <a:tc>
                  <a:txBody>
                    <a:bodyPr/>
                    <a:lstStyle/>
                    <a:p>
                      <a:r>
                        <a:rPr lang="en-US" sz="2400" dirty="0">
                          <a:solidFill>
                            <a:schemeClr val="tx1">
                              <a:lumMod val="65000"/>
                              <a:lumOff val="35000"/>
                            </a:schemeClr>
                          </a:solidFill>
                        </a:rPr>
                        <a:t>06 May 2019 (16:00 GMT)</a:t>
                      </a:r>
                    </a:p>
                  </a:txBody>
                  <a:tcPr/>
                </a:tc>
                <a:extLst>
                  <a:ext uri="{0D108BD9-81ED-4DB2-BD59-A6C34878D82A}">
                    <a16:rowId xmlns:a16="http://schemas.microsoft.com/office/drawing/2014/main" val="3372735942"/>
                  </a:ext>
                </a:extLst>
              </a:tr>
              <a:tr h="525916">
                <a:tc>
                  <a:txBody>
                    <a:bodyPr/>
                    <a:lstStyle/>
                    <a:p>
                      <a:r>
                        <a:rPr lang="en-US" sz="2400" dirty="0">
                          <a:solidFill>
                            <a:schemeClr val="tx1">
                              <a:lumMod val="65000"/>
                              <a:lumOff val="35000"/>
                            </a:schemeClr>
                          </a:solidFill>
                        </a:rPr>
                        <a:t>Full proposals invited</a:t>
                      </a:r>
                    </a:p>
                  </a:txBody>
                  <a:tcPr/>
                </a:tc>
                <a:tc>
                  <a:txBody>
                    <a:bodyPr/>
                    <a:lstStyle/>
                    <a:p>
                      <a:r>
                        <a:rPr lang="en-US" sz="2400" dirty="0">
                          <a:solidFill>
                            <a:schemeClr val="tx1">
                              <a:lumMod val="65000"/>
                              <a:lumOff val="35000"/>
                            </a:schemeClr>
                          </a:solidFill>
                        </a:rPr>
                        <a:t>TBD</a:t>
                      </a:r>
                    </a:p>
                  </a:txBody>
                  <a:tcPr/>
                </a:tc>
                <a:extLst>
                  <a:ext uri="{0D108BD9-81ED-4DB2-BD59-A6C34878D82A}">
                    <a16:rowId xmlns:a16="http://schemas.microsoft.com/office/drawing/2014/main" val="3911764519"/>
                  </a:ext>
                </a:extLst>
              </a:tr>
              <a:tr h="525916">
                <a:tc>
                  <a:txBody>
                    <a:bodyPr/>
                    <a:lstStyle/>
                    <a:p>
                      <a:r>
                        <a:rPr lang="en-US" sz="2400" dirty="0">
                          <a:solidFill>
                            <a:schemeClr val="tx1">
                              <a:lumMod val="65000"/>
                              <a:lumOff val="35000"/>
                            </a:schemeClr>
                          </a:solidFill>
                        </a:rPr>
                        <a:t>Deadline for full proposals</a:t>
                      </a:r>
                    </a:p>
                  </a:txBody>
                  <a:tcPr/>
                </a:tc>
                <a:tc>
                  <a:txBody>
                    <a:bodyPr/>
                    <a:lstStyle/>
                    <a:p>
                      <a:r>
                        <a:rPr lang="en-US" sz="2400" dirty="0">
                          <a:solidFill>
                            <a:schemeClr val="tx1">
                              <a:lumMod val="65000"/>
                              <a:lumOff val="35000"/>
                            </a:schemeClr>
                          </a:solidFill>
                        </a:rPr>
                        <a:t>23 July 2019 (16:00</a:t>
                      </a:r>
                      <a:r>
                        <a:rPr lang="en-US" sz="2400" baseline="0" dirty="0">
                          <a:solidFill>
                            <a:schemeClr val="tx1">
                              <a:lumMod val="65000"/>
                              <a:lumOff val="35000"/>
                            </a:schemeClr>
                          </a:solidFill>
                        </a:rPr>
                        <a:t> GMT)</a:t>
                      </a:r>
                      <a:endParaRPr lang="en-US" sz="2400" dirty="0">
                        <a:solidFill>
                          <a:schemeClr val="tx1">
                            <a:lumMod val="65000"/>
                            <a:lumOff val="35000"/>
                          </a:schemeClr>
                        </a:solidFill>
                      </a:endParaRPr>
                    </a:p>
                  </a:txBody>
                  <a:tcPr/>
                </a:tc>
                <a:extLst>
                  <a:ext uri="{0D108BD9-81ED-4DB2-BD59-A6C34878D82A}">
                    <a16:rowId xmlns:a16="http://schemas.microsoft.com/office/drawing/2014/main" val="2192876293"/>
                  </a:ext>
                </a:extLst>
              </a:tr>
              <a:tr h="525916">
                <a:tc>
                  <a:txBody>
                    <a:bodyPr/>
                    <a:lstStyle/>
                    <a:p>
                      <a:pPr marL="0" algn="l" defTabSz="685800" rtl="0" eaLnBrk="1" latinLnBrk="0" hangingPunct="1"/>
                      <a:r>
                        <a:rPr lang="en-US" sz="2400" kern="1200" dirty="0">
                          <a:solidFill>
                            <a:schemeClr val="tx1">
                              <a:lumMod val="65000"/>
                              <a:lumOff val="35000"/>
                            </a:schemeClr>
                          </a:solidFill>
                          <a:latin typeface="+mn-lt"/>
                          <a:ea typeface="+mn-ea"/>
                          <a:cs typeface="+mn-cs"/>
                        </a:rPr>
                        <a:t>Review of Proposals</a:t>
                      </a:r>
                    </a:p>
                  </a:txBody>
                  <a:tcPr/>
                </a:tc>
                <a:tc>
                  <a:txBody>
                    <a:bodyPr/>
                    <a:lstStyle/>
                    <a:p>
                      <a:r>
                        <a:rPr lang="en-US" sz="2400" dirty="0">
                          <a:solidFill>
                            <a:schemeClr val="tx1">
                              <a:lumMod val="65000"/>
                              <a:lumOff val="35000"/>
                            </a:schemeClr>
                          </a:solidFill>
                        </a:rPr>
                        <a:t>August</a:t>
                      </a:r>
                    </a:p>
                  </a:txBody>
                  <a:tcPr/>
                </a:tc>
                <a:extLst>
                  <a:ext uri="{0D108BD9-81ED-4DB2-BD59-A6C34878D82A}">
                    <a16:rowId xmlns:a16="http://schemas.microsoft.com/office/drawing/2014/main" val="4056570680"/>
                  </a:ext>
                </a:extLst>
              </a:tr>
              <a:tr h="525916">
                <a:tc>
                  <a:txBody>
                    <a:bodyPr/>
                    <a:lstStyle/>
                    <a:p>
                      <a:r>
                        <a:rPr lang="en-US" sz="2400" dirty="0">
                          <a:solidFill>
                            <a:schemeClr val="tx1">
                              <a:lumMod val="65000"/>
                              <a:lumOff val="35000"/>
                            </a:schemeClr>
                          </a:solidFill>
                        </a:rPr>
                        <a:t>Projects funding start*</a:t>
                      </a:r>
                    </a:p>
                  </a:txBody>
                  <a:tcPr/>
                </a:tc>
                <a:tc>
                  <a:txBody>
                    <a:bodyPr/>
                    <a:lstStyle/>
                    <a:p>
                      <a:r>
                        <a:rPr lang="en-US" sz="2400" dirty="0">
                          <a:solidFill>
                            <a:schemeClr val="tx1">
                              <a:lumMod val="65000"/>
                              <a:lumOff val="35000"/>
                            </a:schemeClr>
                          </a:solidFill>
                        </a:rPr>
                        <a:t>December 2019 – January 2020</a:t>
                      </a:r>
                    </a:p>
                  </a:txBody>
                  <a:tcPr/>
                </a:tc>
                <a:extLst>
                  <a:ext uri="{0D108BD9-81ED-4DB2-BD59-A6C34878D82A}">
                    <a16:rowId xmlns:a16="http://schemas.microsoft.com/office/drawing/2014/main" val="388237257"/>
                  </a:ext>
                </a:extLst>
              </a:tr>
            </a:tbl>
          </a:graphicData>
        </a:graphic>
      </p:graphicFrame>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86D25D-9278-7E41-9F5C-52D8894BA4E4}"/>
              </a:ext>
            </a:extLst>
          </p:cNvPr>
          <p:cNvSpPr txBox="1"/>
          <p:nvPr/>
        </p:nvSpPr>
        <p:spPr>
          <a:xfrm>
            <a:off x="557390" y="5224033"/>
            <a:ext cx="3399457" cy="369332"/>
          </a:xfrm>
          <a:prstGeom prst="rect">
            <a:avLst/>
          </a:prstGeom>
          <a:noFill/>
        </p:spPr>
        <p:txBody>
          <a:bodyPr wrap="none" rtlCol="0">
            <a:spAutoFit/>
          </a:bodyPr>
          <a:lstStyle/>
          <a:p>
            <a:r>
              <a:rPr lang="en-US" dirty="0"/>
              <a:t>*Based on the availability of funds</a:t>
            </a:r>
          </a:p>
        </p:txBody>
      </p:sp>
      <p:sp>
        <p:nvSpPr>
          <p:cNvPr id="10"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r>
              <a:rPr lang="en-US" sz="3600" b="1" dirty="0">
                <a:solidFill>
                  <a:srgbClr val="1DA3AB"/>
                </a:solidFill>
                <a:latin typeface="Trebuchet MS" panose="020B0603020202020204" pitchFamily="34" charset="0"/>
              </a:rPr>
              <a:t>CEH CRA Timeline</a:t>
            </a:r>
          </a:p>
        </p:txBody>
      </p:sp>
      <p:pic>
        <p:nvPicPr>
          <p:cNvPr id="11"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3620020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1CCD475-EEEB-5E4F-A9E8-CE172D653CA3}"/>
              </a:ext>
            </a:extLst>
          </p:cNvPr>
          <p:cNvSpPr>
            <a:spLocks noGrp="1"/>
          </p:cNvSpPr>
          <p:nvPr>
            <p:ph type="body" idx="1"/>
          </p:nvPr>
        </p:nvSpPr>
        <p:spPr>
          <a:xfrm>
            <a:off x="76557" y="936942"/>
            <a:ext cx="3868340" cy="578643"/>
          </a:xfrm>
        </p:spPr>
        <p:txBody>
          <a:bodyPr>
            <a:normAutofit/>
          </a:bodyPr>
          <a:lstStyle/>
          <a:p>
            <a:pPr algn="ctr"/>
            <a:r>
              <a:rPr lang="en-US" sz="2400" dirty="0">
                <a:solidFill>
                  <a:srgbClr val="1DA3AB"/>
                </a:solidFill>
              </a:rPr>
              <a:t>Relevant Links</a:t>
            </a:r>
          </a:p>
        </p:txBody>
      </p:sp>
      <p:sp>
        <p:nvSpPr>
          <p:cNvPr id="10" name="Content Placeholder 9">
            <a:extLst>
              <a:ext uri="{FF2B5EF4-FFF2-40B4-BE49-F238E27FC236}">
                <a16:creationId xmlns:a16="http://schemas.microsoft.com/office/drawing/2014/main" id="{C55F07C4-E7C8-8A47-B57F-D4E19C5F2153}"/>
              </a:ext>
            </a:extLst>
          </p:cNvPr>
          <p:cNvSpPr>
            <a:spLocks noGrp="1"/>
          </p:cNvSpPr>
          <p:nvPr>
            <p:ph sz="half" idx="2"/>
          </p:nvPr>
        </p:nvSpPr>
        <p:spPr>
          <a:xfrm>
            <a:off x="544117" y="1643969"/>
            <a:ext cx="3868340" cy="4037984"/>
          </a:xfrm>
        </p:spPr>
        <p:txBody>
          <a:bodyPr>
            <a:normAutofit fontScale="77500" lnSpcReduction="20000"/>
          </a:bodyPr>
          <a:lstStyle/>
          <a:p>
            <a:pPr>
              <a:buClr>
                <a:srgbClr val="19A6B0"/>
              </a:buClr>
              <a:buFont typeface="Wingdings" pitchFamily="2" charset="2"/>
              <a:buChar char="§"/>
            </a:pPr>
            <a:r>
              <a:rPr lang="en-US" dirty="0">
                <a:solidFill>
                  <a:schemeClr val="tx1">
                    <a:lumMod val="65000"/>
                    <a:lumOff val="35000"/>
                  </a:schemeClr>
                </a:solidFill>
                <a:hlinkClick r:id="rId2"/>
              </a:rPr>
              <a:t>Call Announcement</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a:buClr>
                <a:srgbClr val="19A6B0"/>
              </a:buClr>
              <a:buFont typeface="Wingdings" pitchFamily="2" charset="2"/>
              <a:buChar char="§"/>
            </a:pPr>
            <a:r>
              <a:rPr lang="en-US" dirty="0">
                <a:solidFill>
                  <a:schemeClr val="tx1">
                    <a:lumMod val="65000"/>
                    <a:lumOff val="35000"/>
                  </a:schemeClr>
                </a:solidFill>
                <a:hlinkClick r:id="rId3"/>
              </a:rPr>
              <a:t>Call For Proposals</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a:buClr>
                <a:srgbClr val="19A6B0"/>
              </a:buClr>
              <a:buFont typeface="Wingdings" pitchFamily="2" charset="2"/>
              <a:buChar char="§"/>
            </a:pPr>
            <a:r>
              <a:rPr lang="en-US" dirty="0">
                <a:solidFill>
                  <a:schemeClr val="tx1">
                    <a:lumMod val="65000"/>
                    <a:lumOff val="35000"/>
                  </a:schemeClr>
                </a:solidFill>
                <a:hlinkClick r:id="rId4"/>
              </a:rPr>
              <a:t>Expressions of Interest Form</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a:buClr>
                <a:srgbClr val="19A6B0"/>
              </a:buClr>
              <a:buFont typeface="Wingdings" pitchFamily="2" charset="2"/>
              <a:buChar char="§"/>
            </a:pPr>
            <a:r>
              <a:rPr lang="en-US" dirty="0">
                <a:solidFill>
                  <a:schemeClr val="tx1">
                    <a:lumMod val="65000"/>
                    <a:lumOff val="35000"/>
                  </a:schemeClr>
                </a:solidFill>
                <a:hlinkClick r:id="rId5"/>
              </a:rPr>
              <a:t>NOAA Annex</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a:buClr>
                <a:srgbClr val="19A6B0"/>
              </a:buClr>
              <a:buFont typeface="Wingdings" pitchFamily="2" charset="2"/>
              <a:buChar char="§"/>
            </a:pPr>
            <a:r>
              <a:rPr lang="en-US" dirty="0">
                <a:solidFill>
                  <a:schemeClr val="tx1">
                    <a:lumMod val="65000"/>
                    <a:lumOff val="35000"/>
                  </a:schemeClr>
                </a:solidFill>
                <a:hlinkClick r:id="rId6"/>
              </a:rPr>
              <a:t>NSF Annex</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a:buClr>
                <a:srgbClr val="19A6B0"/>
              </a:buClr>
              <a:buFont typeface="Wingdings" pitchFamily="2" charset="2"/>
              <a:buChar char="§"/>
            </a:pPr>
            <a:r>
              <a:rPr lang="en-US" dirty="0">
                <a:solidFill>
                  <a:schemeClr val="tx1">
                    <a:lumMod val="65000"/>
                    <a:lumOff val="35000"/>
                  </a:schemeClr>
                </a:solidFill>
                <a:hlinkClick r:id="rId7"/>
              </a:rPr>
              <a:t>USDA-NIFA Annex</a:t>
            </a:r>
            <a:endParaRPr lang="en-US" dirty="0">
              <a:solidFill>
                <a:schemeClr val="tx1">
                  <a:lumMod val="65000"/>
                  <a:lumOff val="35000"/>
                </a:schemeClr>
              </a:solidFill>
            </a:endParaRPr>
          </a:p>
        </p:txBody>
      </p:sp>
      <p:sp>
        <p:nvSpPr>
          <p:cNvPr id="11" name="Text Placeholder 10">
            <a:extLst>
              <a:ext uri="{FF2B5EF4-FFF2-40B4-BE49-F238E27FC236}">
                <a16:creationId xmlns:a16="http://schemas.microsoft.com/office/drawing/2014/main" id="{E1DCDE93-FD46-A143-8282-9A8E81BECCAA}"/>
              </a:ext>
            </a:extLst>
          </p:cNvPr>
          <p:cNvSpPr>
            <a:spLocks noGrp="1"/>
          </p:cNvSpPr>
          <p:nvPr>
            <p:ph type="body" sz="quarter" idx="3"/>
          </p:nvPr>
        </p:nvSpPr>
        <p:spPr>
          <a:xfrm>
            <a:off x="4412457" y="935630"/>
            <a:ext cx="3887391" cy="578643"/>
          </a:xfrm>
        </p:spPr>
        <p:txBody>
          <a:bodyPr>
            <a:noAutofit/>
          </a:bodyPr>
          <a:lstStyle/>
          <a:p>
            <a:pPr algn="ctr"/>
            <a:r>
              <a:rPr lang="en-US" sz="2400" dirty="0">
                <a:solidFill>
                  <a:srgbClr val="1DA3AB"/>
                </a:solidFill>
              </a:rPr>
              <a:t>Agency Contacts</a:t>
            </a:r>
          </a:p>
        </p:txBody>
      </p:sp>
      <p:sp>
        <p:nvSpPr>
          <p:cNvPr id="12" name="Content Placeholder 11">
            <a:extLst>
              <a:ext uri="{FF2B5EF4-FFF2-40B4-BE49-F238E27FC236}">
                <a16:creationId xmlns:a16="http://schemas.microsoft.com/office/drawing/2014/main" id="{3F5FAD22-F26C-6B49-A977-5C8B0D1C757F}"/>
              </a:ext>
            </a:extLst>
          </p:cNvPr>
          <p:cNvSpPr>
            <a:spLocks noGrp="1"/>
          </p:cNvSpPr>
          <p:nvPr>
            <p:ph sz="quarter" idx="4"/>
          </p:nvPr>
        </p:nvSpPr>
        <p:spPr>
          <a:xfrm>
            <a:off x="4412457" y="1643969"/>
            <a:ext cx="4575682" cy="4359858"/>
          </a:xfrm>
        </p:spPr>
        <p:txBody>
          <a:bodyPr>
            <a:normAutofit fontScale="77500" lnSpcReduction="20000"/>
          </a:bodyPr>
          <a:lstStyle/>
          <a:p>
            <a:pPr marL="0" indent="0">
              <a:buClr>
                <a:srgbClr val="19A6B0"/>
              </a:buClr>
              <a:buNone/>
            </a:pPr>
            <a:r>
              <a:rPr lang="en-US" b="1" dirty="0">
                <a:solidFill>
                  <a:srgbClr val="19A6B0"/>
                </a:solidFill>
              </a:rPr>
              <a:t>NOAA Grants</a:t>
            </a:r>
            <a:r>
              <a:rPr lang="en-US" b="1" dirty="0">
                <a:solidFill>
                  <a:schemeClr val="tx1">
                    <a:lumMod val="65000"/>
                    <a:lumOff val="35000"/>
                  </a:schemeClr>
                </a:solidFill>
              </a:rPr>
              <a:t>: </a:t>
            </a:r>
            <a:r>
              <a:rPr lang="en-US" dirty="0">
                <a:solidFill>
                  <a:schemeClr val="tx1">
                    <a:lumMod val="65000"/>
                    <a:lumOff val="35000"/>
                  </a:schemeClr>
                </a:solidFill>
              </a:rPr>
              <a:t>Lisa Vaughan </a:t>
            </a:r>
            <a:r>
              <a:rPr lang="en-US" dirty="0">
                <a:solidFill>
                  <a:schemeClr val="tx1">
                    <a:lumMod val="65000"/>
                    <a:lumOff val="35000"/>
                  </a:schemeClr>
                </a:solidFill>
                <a:hlinkClick r:id="rId8">
                  <a:extLst>
                    <a:ext uri="{A12FA001-AC4F-418D-AE19-62706E023703}">
                      <ahyp:hlinkClr xmlns:ahyp="http://schemas.microsoft.com/office/drawing/2018/hyperlinkcolor" val="tx"/>
                    </a:ext>
                  </a:extLst>
                </a:hlinkClick>
              </a:rPr>
              <a:t>Lisa.Vaughan@noaa.gov</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marL="0" indent="0">
              <a:buClr>
                <a:srgbClr val="19A6B0"/>
              </a:buClr>
              <a:buNone/>
            </a:pPr>
            <a:r>
              <a:rPr lang="en-US" b="1" dirty="0">
                <a:solidFill>
                  <a:srgbClr val="19A6B0"/>
                </a:solidFill>
              </a:rPr>
              <a:t>NOAA Data: </a:t>
            </a:r>
            <a:r>
              <a:rPr lang="en-US" dirty="0">
                <a:solidFill>
                  <a:schemeClr val="tx1">
                    <a:lumMod val="65000"/>
                    <a:lumOff val="35000"/>
                  </a:schemeClr>
                </a:solidFill>
              </a:rPr>
              <a:t>Michael Tanner and Juli Trtanj </a:t>
            </a:r>
            <a:r>
              <a:rPr lang="en-US" dirty="0">
                <a:solidFill>
                  <a:schemeClr val="tx1">
                    <a:lumMod val="65000"/>
                    <a:lumOff val="35000"/>
                  </a:schemeClr>
                </a:solidFill>
                <a:hlinkClick r:id="rId9">
                  <a:extLst>
                    <a:ext uri="{A12FA001-AC4F-418D-AE19-62706E023703}">
                      <ahyp:hlinkClr xmlns:ahyp="http://schemas.microsoft.com/office/drawing/2018/hyperlinkcolor" val="tx"/>
                    </a:ext>
                  </a:extLst>
                </a:hlinkClick>
              </a:rPr>
              <a:t>Michael.Tanner@noaa.gov</a:t>
            </a:r>
            <a:r>
              <a:rPr lang="en-US" dirty="0">
                <a:solidFill>
                  <a:schemeClr val="tx1">
                    <a:lumMod val="65000"/>
                    <a:lumOff val="35000"/>
                  </a:schemeClr>
                </a:solidFill>
              </a:rPr>
              <a:t> </a:t>
            </a:r>
            <a:r>
              <a:rPr lang="en-US" dirty="0">
                <a:solidFill>
                  <a:schemeClr val="tx1">
                    <a:lumMod val="65000"/>
                    <a:lumOff val="35000"/>
                  </a:schemeClr>
                </a:solidFill>
                <a:hlinkClick r:id="rId10">
                  <a:extLst>
                    <a:ext uri="{A12FA001-AC4F-418D-AE19-62706E023703}">
                      <ahyp:hlinkClr xmlns:ahyp="http://schemas.microsoft.com/office/drawing/2018/hyperlinkcolor" val="tx"/>
                    </a:ext>
                  </a:extLst>
                </a:hlinkClick>
              </a:rPr>
              <a:t>Juli.Trtanj@noaa.gov</a:t>
            </a:r>
            <a:endParaRPr lang="en-US" dirty="0">
              <a:solidFill>
                <a:schemeClr val="tx1">
                  <a:lumMod val="65000"/>
                  <a:lumOff val="35000"/>
                </a:schemeClr>
              </a:solidFill>
            </a:endParaRPr>
          </a:p>
          <a:p>
            <a:pPr>
              <a:buClr>
                <a:srgbClr val="19A6B0"/>
              </a:buClr>
              <a:buFont typeface="Wingdings" pitchFamily="2" charset="2"/>
              <a:buChar char="§"/>
            </a:pPr>
            <a:endParaRPr lang="en-US" dirty="0">
              <a:solidFill>
                <a:schemeClr val="tx1">
                  <a:lumMod val="65000"/>
                  <a:lumOff val="35000"/>
                </a:schemeClr>
              </a:solidFill>
            </a:endParaRPr>
          </a:p>
          <a:p>
            <a:pPr marL="0" indent="0">
              <a:buClr>
                <a:srgbClr val="19A6B0"/>
              </a:buClr>
              <a:buNone/>
            </a:pPr>
            <a:r>
              <a:rPr lang="en-US" b="1" dirty="0">
                <a:solidFill>
                  <a:srgbClr val="19A6B0"/>
                </a:solidFill>
              </a:rPr>
              <a:t>NSF: </a:t>
            </a:r>
            <a:r>
              <a:rPr lang="en-US" dirty="0">
                <a:solidFill>
                  <a:schemeClr val="tx1">
                    <a:lumMod val="65000"/>
                    <a:lumOff val="35000"/>
                  </a:schemeClr>
                </a:solidFill>
              </a:rPr>
              <a:t>Maria </a:t>
            </a:r>
            <a:r>
              <a:rPr lang="en-US" dirty="0" err="1">
                <a:solidFill>
                  <a:schemeClr val="tx1">
                    <a:lumMod val="65000"/>
                    <a:lumOff val="35000"/>
                  </a:schemeClr>
                </a:solidFill>
              </a:rPr>
              <a:t>Uhle</a:t>
            </a:r>
            <a:r>
              <a:rPr lang="en-US" dirty="0">
                <a:solidFill>
                  <a:schemeClr val="tx1">
                    <a:lumMod val="65000"/>
                    <a:lumOff val="35000"/>
                  </a:schemeClr>
                </a:solidFill>
              </a:rPr>
              <a:t> </a:t>
            </a:r>
          </a:p>
          <a:p>
            <a:pPr marL="0" indent="0">
              <a:buClr>
                <a:srgbClr val="19A6B0"/>
              </a:buClr>
              <a:buNone/>
            </a:pPr>
            <a:r>
              <a:rPr lang="en-US" dirty="0">
                <a:solidFill>
                  <a:schemeClr val="tx1">
                    <a:lumMod val="65000"/>
                    <a:lumOff val="35000"/>
                  </a:schemeClr>
                </a:solidFill>
                <a:hlinkClick r:id="rId11">
                  <a:extLst>
                    <a:ext uri="{A12FA001-AC4F-418D-AE19-62706E023703}">
                      <ahyp:hlinkClr xmlns:ahyp="http://schemas.microsoft.com/office/drawing/2018/hyperlinkcolor" val="tx"/>
                    </a:ext>
                  </a:extLst>
                </a:hlinkClick>
              </a:rPr>
              <a:t>MUhle@nsf.gov</a:t>
            </a:r>
            <a:endParaRPr lang="en-US" dirty="0">
              <a:solidFill>
                <a:schemeClr val="tx1">
                  <a:lumMod val="65000"/>
                  <a:lumOff val="35000"/>
                </a:schemeClr>
              </a:solidFill>
            </a:endParaRPr>
          </a:p>
          <a:p>
            <a:pPr>
              <a:buClr>
                <a:srgbClr val="19A6B0"/>
              </a:buClr>
              <a:buFont typeface="Wingdings" pitchFamily="2" charset="2"/>
              <a:buChar char="§"/>
            </a:pPr>
            <a:endParaRPr lang="en-US" dirty="0">
              <a:solidFill>
                <a:schemeClr val="tx1">
                  <a:lumMod val="65000"/>
                  <a:lumOff val="35000"/>
                </a:schemeClr>
              </a:solidFill>
            </a:endParaRPr>
          </a:p>
          <a:p>
            <a:pPr marL="0" indent="0">
              <a:buClr>
                <a:srgbClr val="19A6B0"/>
              </a:buClr>
              <a:buNone/>
            </a:pPr>
            <a:r>
              <a:rPr lang="en-US" b="1" dirty="0">
                <a:solidFill>
                  <a:srgbClr val="19A6B0"/>
                </a:solidFill>
              </a:rPr>
              <a:t>USDA-NIFA: </a:t>
            </a:r>
            <a:r>
              <a:rPr lang="en-US" dirty="0">
                <a:solidFill>
                  <a:schemeClr val="tx1">
                    <a:lumMod val="65000"/>
                    <a:lumOff val="35000"/>
                  </a:schemeClr>
                </a:solidFill>
              </a:rPr>
              <a:t>Randi Johnson </a:t>
            </a:r>
            <a:r>
              <a:rPr lang="en-US" dirty="0">
                <a:solidFill>
                  <a:schemeClr val="tx1">
                    <a:lumMod val="65000"/>
                    <a:lumOff val="35000"/>
                  </a:schemeClr>
                </a:solidFill>
                <a:hlinkClick r:id="rId12">
                  <a:extLst>
                    <a:ext uri="{A12FA001-AC4F-418D-AE19-62706E023703}">
                      <ahyp:hlinkClr xmlns:ahyp="http://schemas.microsoft.com/office/drawing/2018/hyperlinkcolor" val="tx"/>
                    </a:ext>
                  </a:extLst>
                </a:hlinkClick>
              </a:rPr>
              <a:t>Randijohnson@nifa.usda.gov</a:t>
            </a:r>
            <a:endParaRPr lang="en-US" dirty="0">
              <a:solidFill>
                <a:schemeClr val="tx1">
                  <a:lumMod val="65000"/>
                  <a:lumOff val="35000"/>
                </a:schemeClr>
              </a:solidFill>
            </a:endParaRPr>
          </a:p>
          <a:p>
            <a:pPr marL="0" indent="0">
              <a:buClr>
                <a:srgbClr val="19A6B0"/>
              </a:buClr>
              <a:buNone/>
            </a:pPr>
            <a:endParaRPr lang="en-US" dirty="0">
              <a:solidFill>
                <a:schemeClr val="tx1">
                  <a:lumMod val="65000"/>
                  <a:lumOff val="35000"/>
                </a:schemeClr>
              </a:solidFill>
            </a:endParaRPr>
          </a:p>
          <a:p>
            <a:pPr marL="0" indent="0">
              <a:buClr>
                <a:srgbClr val="19A6B0"/>
              </a:buClr>
              <a:buNone/>
            </a:pPr>
            <a:r>
              <a:rPr lang="en-US" b="1" dirty="0">
                <a:solidFill>
                  <a:srgbClr val="19A6B0"/>
                </a:solidFill>
              </a:rPr>
              <a:t>NIH: </a:t>
            </a:r>
          </a:p>
          <a:p>
            <a:pPr marL="0" indent="0">
              <a:buClr>
                <a:srgbClr val="19A6B0"/>
              </a:buClr>
              <a:buNone/>
            </a:pPr>
            <a:r>
              <a:rPr lang="en-US" sz="1300" dirty="0">
                <a:solidFill>
                  <a:srgbClr val="19A6B0"/>
                </a:solidFill>
                <a:latin typeface="Trebuchet MS" panose="020B0603020202020204" pitchFamily="34" charset="0"/>
              </a:rPr>
              <a:t>NIEHS:  </a:t>
            </a:r>
            <a:r>
              <a:rPr lang="en-US" dirty="0" err="1">
                <a:solidFill>
                  <a:schemeClr val="tx1">
                    <a:lumMod val="65000"/>
                    <a:lumOff val="35000"/>
                  </a:schemeClr>
                </a:solidFill>
              </a:rPr>
              <a:t>Abee</a:t>
            </a:r>
            <a:r>
              <a:rPr lang="en-US" dirty="0">
                <a:solidFill>
                  <a:schemeClr val="tx1">
                    <a:lumMod val="65000"/>
                    <a:lumOff val="35000"/>
                  </a:schemeClr>
                </a:solidFill>
              </a:rPr>
              <a:t> Boyles: </a:t>
            </a:r>
            <a:r>
              <a:rPr lang="en-US" dirty="0">
                <a:solidFill>
                  <a:schemeClr val="tx1">
                    <a:lumMod val="65000"/>
                    <a:lumOff val="35000"/>
                  </a:schemeClr>
                </a:solidFill>
                <a:hlinkClick r:id="rId13">
                  <a:extLst>
                    <a:ext uri="{A12FA001-AC4F-418D-AE19-62706E023703}">
                      <ahyp:hlinkClr xmlns:ahyp="http://schemas.microsoft.com/office/drawing/2018/hyperlinkcolor" val="tx"/>
                    </a:ext>
                  </a:extLst>
                </a:hlinkClick>
              </a:rPr>
              <a:t>Abee.Boyles@nih.gov</a:t>
            </a:r>
            <a:r>
              <a:rPr lang="en-US" sz="1500" dirty="0">
                <a:solidFill>
                  <a:schemeClr val="tx1">
                    <a:lumMod val="65000"/>
                    <a:lumOff val="35000"/>
                  </a:schemeClr>
                </a:solidFill>
              </a:rPr>
              <a:t>, </a:t>
            </a:r>
          </a:p>
          <a:p>
            <a:pPr marL="0" indent="0">
              <a:buClr>
                <a:srgbClr val="19A6B0"/>
              </a:buClr>
              <a:buNone/>
            </a:pPr>
            <a:r>
              <a:rPr lang="en-US" sz="1500" dirty="0">
                <a:solidFill>
                  <a:srgbClr val="19A6B0"/>
                </a:solidFill>
                <a:latin typeface="Trebuchet MS" panose="020B0603020202020204" pitchFamily="34" charset="0"/>
              </a:rPr>
              <a:t>NIEHS: </a:t>
            </a:r>
            <a:r>
              <a:rPr lang="en-US" dirty="0">
                <a:solidFill>
                  <a:schemeClr val="tx1">
                    <a:lumMod val="65000"/>
                    <a:lumOff val="35000"/>
                  </a:schemeClr>
                </a:solidFill>
              </a:rPr>
              <a:t>Mike Humble: </a:t>
            </a:r>
            <a:r>
              <a:rPr lang="en-US" sz="1800" dirty="0">
                <a:solidFill>
                  <a:schemeClr val="tx1">
                    <a:lumMod val="65000"/>
                    <a:lumOff val="35000"/>
                  </a:schemeClr>
                </a:solidFill>
                <a:hlinkClick r:id="rId14">
                  <a:extLst>
                    <a:ext uri="{A12FA001-AC4F-418D-AE19-62706E023703}">
                      <ahyp:hlinkClr xmlns:ahyp="http://schemas.microsoft.com/office/drawing/2018/hyperlinkcolor" val="tx"/>
                    </a:ext>
                  </a:extLst>
                </a:hlinkClick>
              </a:rPr>
              <a:t>humble@niehs.nih.gov</a:t>
            </a:r>
            <a:endParaRPr lang="en-US" sz="1800" dirty="0">
              <a:solidFill>
                <a:schemeClr val="tx1">
                  <a:lumMod val="65000"/>
                  <a:lumOff val="35000"/>
                </a:schemeClr>
              </a:solidFill>
            </a:endParaRPr>
          </a:p>
          <a:p>
            <a:pPr marL="0" indent="0">
              <a:buClr>
                <a:srgbClr val="19A6B0"/>
              </a:buClr>
              <a:buNone/>
            </a:pPr>
            <a:r>
              <a:rPr lang="en-US" sz="1500" dirty="0" err="1">
                <a:solidFill>
                  <a:srgbClr val="19A6B0"/>
                </a:solidFill>
                <a:latin typeface="Trebuchet MS" panose="020B0603020202020204" pitchFamily="34" charset="0"/>
              </a:rPr>
              <a:t>GEOHealth</a:t>
            </a:r>
            <a:r>
              <a:rPr lang="en-US" sz="1500" dirty="0">
                <a:solidFill>
                  <a:srgbClr val="19A6B0"/>
                </a:solidFill>
                <a:latin typeface="Trebuchet MS" panose="020B0603020202020204" pitchFamily="34" charset="0"/>
              </a:rPr>
              <a:t>:  </a:t>
            </a:r>
            <a:r>
              <a:rPr lang="en-US" dirty="0">
                <a:solidFill>
                  <a:schemeClr val="tx1">
                    <a:lumMod val="65000"/>
                    <a:lumOff val="35000"/>
                  </a:schemeClr>
                </a:solidFill>
              </a:rPr>
              <a:t>Christine Jessup, FIC: </a:t>
            </a:r>
            <a:r>
              <a:rPr lang="en-US" sz="1800" dirty="0">
                <a:solidFill>
                  <a:schemeClr val="tx1">
                    <a:lumMod val="65000"/>
                    <a:lumOff val="35000"/>
                  </a:schemeClr>
                </a:solidFill>
                <a:hlinkClick r:id="rId15">
                  <a:extLst>
                    <a:ext uri="{A12FA001-AC4F-418D-AE19-62706E023703}">
                      <ahyp:hlinkClr xmlns:ahyp="http://schemas.microsoft.com/office/drawing/2018/hyperlinkcolor" val="tx"/>
                    </a:ext>
                  </a:extLst>
                </a:hlinkClick>
              </a:rPr>
              <a:t>Christine.Jessup@nih.gov</a:t>
            </a:r>
            <a:endParaRPr lang="en-US" sz="1800" dirty="0">
              <a:solidFill>
                <a:schemeClr val="tx1">
                  <a:lumMod val="65000"/>
                  <a:lumOff val="35000"/>
                </a:schemeClr>
              </a:solidFill>
            </a:endParaRPr>
          </a:p>
        </p:txBody>
      </p:sp>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750DD6FD-08E8-E343-BC26-79BE2E1091E4}"/>
              </a:ext>
            </a:extLst>
          </p:cNvPr>
          <p:cNvSpPr>
            <a:spLocks noGrp="1"/>
          </p:cNvSpPr>
          <p:nvPr>
            <p:ph type="title"/>
          </p:nvPr>
        </p:nvSpPr>
        <p:spPr>
          <a:xfrm>
            <a:off x="76557" y="243482"/>
            <a:ext cx="8848367" cy="821844"/>
          </a:xfrm>
        </p:spPr>
        <p:txBody>
          <a:bodyPr>
            <a:normAutofit/>
          </a:bodyPr>
          <a:lstStyle/>
          <a:p>
            <a:pPr algn="ctr"/>
            <a:r>
              <a:rPr lang="en-US" sz="2800" b="1" dirty="0">
                <a:solidFill>
                  <a:srgbClr val="1DA3AB"/>
                </a:solidFill>
                <a:latin typeface="Trebuchet MS" panose="020B0603020202020204" pitchFamily="34" charset="0"/>
              </a:rPr>
              <a:t>Additional Information and Contacts</a:t>
            </a:r>
          </a:p>
        </p:txBody>
      </p:sp>
      <p:pic>
        <p:nvPicPr>
          <p:cNvPr id="14"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16"/>
          <a:srcRect/>
          <a:stretch>
            <a:fillRect/>
          </a:stretch>
        </p:blipFill>
        <p:spPr>
          <a:xfrm>
            <a:off x="76558" y="6272504"/>
            <a:ext cx="1945807" cy="557962"/>
          </a:xfrm>
          <a:prstGeom prst="rect">
            <a:avLst/>
          </a:prstGeom>
          <a:ln/>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1036341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50DD6FD-08E8-E343-BC26-79BE2E1091E4}"/>
              </a:ext>
            </a:extLst>
          </p:cNvPr>
          <p:cNvSpPr>
            <a:spLocks noGrp="1"/>
          </p:cNvSpPr>
          <p:nvPr>
            <p:ph type="title"/>
          </p:nvPr>
        </p:nvSpPr>
        <p:spPr>
          <a:xfrm>
            <a:off x="628650" y="430489"/>
            <a:ext cx="7886700" cy="2852737"/>
          </a:xfrm>
        </p:spPr>
        <p:txBody>
          <a:bodyPr>
            <a:normAutofit/>
          </a:bodyPr>
          <a:lstStyle/>
          <a:p>
            <a:pPr algn="ctr"/>
            <a:r>
              <a:rPr lang="en-US" sz="2800" b="1" dirty="0">
                <a:solidFill>
                  <a:srgbClr val="1DA3AB"/>
                </a:solidFill>
                <a:latin typeface="Trebuchet MS" panose="020B0603020202020204" pitchFamily="34" charset="0"/>
              </a:rPr>
              <a:t>Additional Background Information</a:t>
            </a:r>
          </a:p>
        </p:txBody>
      </p:sp>
      <p:sp>
        <p:nvSpPr>
          <p:cNvPr id="8" name="Rectangle 7">
            <a:extLst>
              <a:ext uri="{FF2B5EF4-FFF2-40B4-BE49-F238E27FC236}">
                <a16:creationId xmlns:a16="http://schemas.microsoft.com/office/drawing/2014/main" id="{46F2A835-512E-FC48-B342-C72B241316FD}"/>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Tree>
    <p:extLst>
      <p:ext uri="{BB962C8B-B14F-4D97-AF65-F5344CB8AC3E}">
        <p14:creationId xmlns:p14="http://schemas.microsoft.com/office/powerpoint/2010/main" val="309189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aphicFrame>
        <p:nvGraphicFramePr>
          <p:cNvPr id="176" name="Google Shape;176;p22"/>
          <p:cNvGraphicFramePr/>
          <p:nvPr>
            <p:extLst>
              <p:ext uri="{D42A27DB-BD31-4B8C-83A1-F6EECF244321}">
                <p14:modId xmlns:p14="http://schemas.microsoft.com/office/powerpoint/2010/main" val="1801262472"/>
              </p:ext>
            </p:extLst>
          </p:nvPr>
        </p:nvGraphicFramePr>
        <p:xfrm>
          <a:off x="276191" y="1596980"/>
          <a:ext cx="3594263" cy="5112107"/>
        </p:xfrm>
        <a:graphic>
          <a:graphicData uri="http://schemas.openxmlformats.org/drawingml/2006/table">
            <a:tbl>
              <a:tblPr>
                <a:noFill/>
              </a:tblPr>
              <a:tblGrid>
                <a:gridCol w="3594263">
                  <a:extLst>
                    <a:ext uri="{9D8B030D-6E8A-4147-A177-3AD203B41FA5}">
                      <a16:colId xmlns:a16="http://schemas.microsoft.com/office/drawing/2014/main" val="20000"/>
                    </a:ext>
                  </a:extLst>
                </a:gridCol>
              </a:tblGrid>
              <a:tr h="4807307">
                <a:tc>
                  <a:txBody>
                    <a:bodyPr/>
                    <a:lstStyle/>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Aerosols: Tom Zhao</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Atmospheric Moisture Content: Lei Shi</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BAMS State of the Climate: Jessica Blunden</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Climate Analyses: Ken  Kunkel</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Climate </a:t>
                      </a:r>
                      <a:r>
                        <a:rPr lang="en-US" sz="1400" b="0" u="none" strike="noStrike" cap="none" dirty="0" err="1">
                          <a:solidFill>
                            <a:schemeClr val="dk1"/>
                          </a:solidFill>
                        </a:rPr>
                        <a:t>Normals</a:t>
                      </a:r>
                      <a:r>
                        <a:rPr lang="en-US" sz="1400" b="0" u="none" strike="noStrike" cap="none" dirty="0">
                          <a:solidFill>
                            <a:schemeClr val="dk1"/>
                          </a:solidFill>
                        </a:rPr>
                        <a:t>: Anthony </a:t>
                      </a:r>
                      <a:r>
                        <a:rPr lang="en-US" sz="1400" b="0" u="none" strike="noStrike" cap="none" dirty="0" err="1">
                          <a:solidFill>
                            <a:schemeClr val="dk1"/>
                          </a:solidFill>
                        </a:rPr>
                        <a:t>Arguez</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Climate Reference Network: Howard Diamond</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Clouds: Alisa Young</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Coastal Inundation: John </a:t>
                      </a:r>
                      <a:r>
                        <a:rPr lang="en-US" sz="1400" b="0" u="none" strike="noStrike" cap="none" dirty="0" err="1">
                          <a:solidFill>
                            <a:schemeClr val="dk1"/>
                          </a:solidFill>
                        </a:rPr>
                        <a:t>Marra</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Drought Monitoring: Richard Heim</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Earth Radiation Budget: Ken Knapp</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Geospatial Information Systems: Mike Squires</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Hurricanes: Jim </a:t>
                      </a:r>
                      <a:r>
                        <a:rPr lang="en-US" sz="1400" b="0" u="none" strike="noStrike" cap="none" dirty="0" err="1">
                          <a:solidFill>
                            <a:schemeClr val="dk1"/>
                          </a:solidFill>
                        </a:rPr>
                        <a:t>Kossin</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Land Surface Temperature: Jeff </a:t>
                      </a:r>
                      <a:r>
                        <a:rPr lang="en-US" sz="1400" b="0" u="none" strike="noStrike" cap="none" dirty="0" err="1">
                          <a:solidFill>
                            <a:schemeClr val="dk1"/>
                          </a:solidFill>
                        </a:rPr>
                        <a:t>Privette</a:t>
                      </a:r>
                      <a:endParaRPr sz="1400" u="none" strike="noStrike" cap="none" dirty="0"/>
                    </a:p>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Land Surface Air Temperature: Matt </a:t>
                      </a:r>
                      <a:r>
                        <a:rPr lang="en-US" sz="1400" b="0" u="none" strike="noStrike" cap="none" dirty="0" err="1">
                          <a:solidFill>
                            <a:schemeClr val="dk1"/>
                          </a:solidFill>
                        </a:rPr>
                        <a:t>Menne</a:t>
                      </a:r>
                      <a:endParaRPr sz="1400" u="none" strike="noStrike" cap="none" dirty="0"/>
                    </a:p>
                  </a:txBody>
                  <a:tcPr marL="68588" marR="68588"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2848">
                <a:tc>
                  <a:txBody>
                    <a:bodyPr/>
                    <a:lstStyle/>
                    <a:p>
                      <a:pPr marL="365760" marR="0" lvl="0" indent="-10157" algn="l" rtl="0">
                        <a:lnSpc>
                          <a:spcPct val="100000"/>
                        </a:lnSpc>
                        <a:spcBef>
                          <a:spcPts val="0"/>
                        </a:spcBef>
                        <a:spcAft>
                          <a:spcPts val="0"/>
                        </a:spcAft>
                        <a:buClr>
                          <a:schemeClr val="dk1"/>
                        </a:buClr>
                        <a:buSzPts val="450"/>
                        <a:buFont typeface="Arial"/>
                        <a:buNone/>
                      </a:pPr>
                      <a:endParaRPr sz="2000" u="none" strike="noStrike" cap="none" dirty="0">
                        <a:solidFill>
                          <a:srgbClr val="669900"/>
                        </a:solidFill>
                      </a:endParaRPr>
                    </a:p>
                  </a:txBody>
                  <a:tcPr marL="68588" marR="68588"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7" name="Google Shape;177;p22"/>
          <p:cNvGraphicFramePr/>
          <p:nvPr>
            <p:extLst>
              <p:ext uri="{D42A27DB-BD31-4B8C-83A1-F6EECF244321}">
                <p14:modId xmlns:p14="http://schemas.microsoft.com/office/powerpoint/2010/main" val="339573995"/>
              </p:ext>
            </p:extLst>
          </p:nvPr>
        </p:nvGraphicFramePr>
        <p:xfrm>
          <a:off x="4904131" y="1550003"/>
          <a:ext cx="3819788" cy="5050155"/>
        </p:xfrm>
        <a:graphic>
          <a:graphicData uri="http://schemas.openxmlformats.org/drawingml/2006/table">
            <a:tbl>
              <a:tblPr>
                <a:noFill/>
              </a:tblPr>
              <a:tblGrid>
                <a:gridCol w="3819788">
                  <a:extLst>
                    <a:ext uri="{9D8B030D-6E8A-4147-A177-3AD203B41FA5}">
                      <a16:colId xmlns:a16="http://schemas.microsoft.com/office/drawing/2014/main" val="20000"/>
                    </a:ext>
                  </a:extLst>
                </a:gridCol>
              </a:tblGrid>
              <a:tr h="4952150">
                <a:tc>
                  <a:txBody>
                    <a:bodyPr/>
                    <a:lstStyle/>
                    <a:p>
                      <a:pPr marL="274320" marR="0" lvl="0" indent="-185420" algn="l" rtl="0">
                        <a:lnSpc>
                          <a:spcPct val="140000"/>
                        </a:lnSpc>
                        <a:spcBef>
                          <a:spcPts val="0"/>
                        </a:spcBef>
                        <a:spcAft>
                          <a:spcPts val="0"/>
                        </a:spcAft>
                        <a:buClr>
                          <a:schemeClr val="dk1"/>
                        </a:buClr>
                        <a:buSzPts val="1500"/>
                        <a:buFont typeface="Arial"/>
                        <a:buChar char="•"/>
                      </a:pPr>
                      <a:r>
                        <a:rPr lang="en-US" sz="1400" b="0" u="none" strike="noStrike" cap="none" dirty="0">
                          <a:solidFill>
                            <a:schemeClr val="dk1"/>
                          </a:solidFill>
                        </a:rPr>
                        <a:t>Madden-Julian Oscillation: Carl Schreck</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Ocean Color: Viva </a:t>
                      </a:r>
                      <a:r>
                        <a:rPr lang="en-US" sz="1400" b="0" u="none" strike="noStrike" cap="none" dirty="0" err="1">
                          <a:solidFill>
                            <a:srgbClr val="000000"/>
                          </a:solidFill>
                        </a:rPr>
                        <a:t>Banzon</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Ocean Heat Content: Tim Boyer</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Ocean Surface Temperature (in-situ): </a:t>
                      </a:r>
                      <a:r>
                        <a:rPr lang="en-US" sz="1400" b="0" u="none" strike="noStrike" cap="none" dirty="0" err="1">
                          <a:solidFill>
                            <a:srgbClr val="000000"/>
                          </a:solidFill>
                        </a:rPr>
                        <a:t>Boyin</a:t>
                      </a:r>
                      <a:r>
                        <a:rPr lang="en-US" sz="1400" b="0" u="none" strike="noStrike" cap="none" dirty="0">
                          <a:solidFill>
                            <a:srgbClr val="000000"/>
                          </a:solidFill>
                        </a:rPr>
                        <a:t> Huang</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Ocean Surface Temperature (satellite): Tom Zhao</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Ocean Surface Winds: </a:t>
                      </a:r>
                      <a:r>
                        <a:rPr lang="en-US" sz="1400" b="0" u="none" strike="noStrike" cap="none" dirty="0" err="1">
                          <a:solidFill>
                            <a:srgbClr val="000000"/>
                          </a:solidFill>
                        </a:rPr>
                        <a:t>Huai</a:t>
                      </a:r>
                      <a:r>
                        <a:rPr lang="en-US" sz="1400" b="0" u="none" strike="noStrike" cap="none" dirty="0">
                          <a:solidFill>
                            <a:srgbClr val="000000"/>
                          </a:solidFill>
                        </a:rPr>
                        <a:t>-min Zhang</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Paleoclimatology: Gene Wahl</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Precipitation (Extremes): Ken Kunkel</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Precipitation (Radar): Brian Nelson</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Radiosondes: </a:t>
                      </a:r>
                      <a:r>
                        <a:rPr lang="en-US" sz="1400" b="0" u="none" strike="noStrike" cap="none" dirty="0" err="1">
                          <a:solidFill>
                            <a:srgbClr val="000000"/>
                          </a:solidFill>
                        </a:rPr>
                        <a:t>Imke</a:t>
                      </a:r>
                      <a:r>
                        <a:rPr lang="en-US" sz="1400" b="0" u="none" strike="noStrike" cap="none" dirty="0">
                          <a:solidFill>
                            <a:srgbClr val="000000"/>
                          </a:solidFill>
                        </a:rPr>
                        <a:t> </a:t>
                      </a:r>
                      <a:r>
                        <a:rPr lang="en-US" sz="1400" b="0" u="none" strike="noStrike" cap="none" dirty="0" err="1">
                          <a:solidFill>
                            <a:srgbClr val="000000"/>
                          </a:solidFill>
                        </a:rPr>
                        <a:t>Durre</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Scientific </a:t>
                      </a:r>
                      <a:r>
                        <a:rPr lang="en-US" sz="1400" b="0" u="none" strike="noStrike" cap="none" dirty="0" err="1">
                          <a:solidFill>
                            <a:srgbClr val="000000"/>
                          </a:solidFill>
                        </a:rPr>
                        <a:t>Comms</a:t>
                      </a:r>
                      <a:r>
                        <a:rPr lang="en-US" sz="1400" b="0" u="none" strike="noStrike" cap="none" dirty="0">
                          <a:solidFill>
                            <a:srgbClr val="000000"/>
                          </a:solidFill>
                        </a:rPr>
                        <a:t>/Graphics/Media: Katy Matthews</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Snow and Ice: Mike Squires</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Socioeconomic Analyses: Adam Smith</a:t>
                      </a:r>
                      <a:endParaRPr sz="1400" u="none" strike="noStrike" cap="none" dirty="0"/>
                    </a:p>
                    <a:p>
                      <a:pPr marL="274320" marR="0" lvl="0" indent="-185420" algn="l" rtl="0">
                        <a:lnSpc>
                          <a:spcPct val="140000"/>
                        </a:lnSpc>
                        <a:spcBef>
                          <a:spcPts val="0"/>
                        </a:spcBef>
                        <a:spcAft>
                          <a:spcPts val="0"/>
                        </a:spcAft>
                        <a:buClr>
                          <a:srgbClr val="000000"/>
                        </a:buClr>
                        <a:buSzPts val="1500"/>
                        <a:buFont typeface="Arial"/>
                        <a:buChar char="•"/>
                      </a:pPr>
                      <a:r>
                        <a:rPr lang="en-US" sz="1400" b="0" u="none" strike="noStrike" cap="none" dirty="0">
                          <a:solidFill>
                            <a:srgbClr val="000000"/>
                          </a:solidFill>
                        </a:rPr>
                        <a:t>US/Global Climate Monitoring: Jake Crouch</a:t>
                      </a:r>
                      <a:endParaRPr sz="1400" u="none" strike="noStrike" cap="none" dirty="0"/>
                    </a:p>
                  </a:txBody>
                  <a:tcPr marL="68588" marR="68588"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8" name="Google Shape;178;p22"/>
          <p:cNvSpPr txBox="1"/>
          <p:nvPr/>
        </p:nvSpPr>
        <p:spPr>
          <a:xfrm>
            <a:off x="1143000" y="450574"/>
            <a:ext cx="6858000" cy="989265"/>
          </a:xfrm>
          <a:prstGeom prst="rect">
            <a:avLst/>
          </a:prstGeom>
          <a:noFill/>
          <a:ln>
            <a:noFill/>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prstClr val="black"/>
                </a:solidFill>
                <a:effectLst/>
                <a:uLnTx/>
                <a:uFillTx/>
                <a:latin typeface="Arial"/>
                <a:ea typeface="Arial"/>
                <a:cs typeface="Arial"/>
                <a:sym typeface="Arial"/>
              </a:rPr>
              <a:t>Center for Weather and Climate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solidFill>
                <a:effectLst/>
                <a:uLnTx/>
                <a:uFillTx/>
                <a:latin typeface="Arial"/>
                <a:ea typeface="Arial"/>
                <a:cs typeface="Arial"/>
                <a:sym typeface="Arial"/>
              </a:rPr>
              <a:t>Subject Matter Experts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prstClr val="black"/>
              </a:solidFill>
              <a:effectLst/>
              <a:uLnTx/>
              <a:uFillTx/>
              <a:latin typeface="Arial"/>
              <a:ea typeface="Arial"/>
              <a:cs typeface="Arial"/>
              <a:sym typeface="Arial"/>
            </a:endParaRPr>
          </a:p>
        </p:txBody>
      </p:sp>
    </p:spTree>
    <p:extLst>
      <p:ext uri="{BB962C8B-B14F-4D97-AF65-F5344CB8AC3E}">
        <p14:creationId xmlns:p14="http://schemas.microsoft.com/office/powerpoint/2010/main" val="375333191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228600" y="558291"/>
            <a:ext cx="8686800" cy="530437"/>
          </a:xfrm>
          <a:prstGeom prst="rect">
            <a:avLst/>
          </a:prstGeom>
          <a:noFill/>
          <a:ln>
            <a:noFill/>
          </a:ln>
        </p:spPr>
        <p:txBody>
          <a:bodyPr spcFirstLastPara="1" wrap="square" lIns="91425" tIns="45700" rIns="91425" bIns="45700" anchor="ctr" anchorCtr="0">
            <a:noAutofit/>
          </a:bodyPr>
          <a:lstStyle/>
          <a:p>
            <a:pPr marL="0" marR="0" lvl="0" indent="0" algn="ctr" rtl="0">
              <a:lnSpc>
                <a:spcPct val="88888"/>
              </a:lnSpc>
              <a:spcBef>
                <a:spcPts val="0"/>
              </a:spcBef>
              <a:spcAft>
                <a:spcPts val="0"/>
              </a:spcAft>
              <a:buClr>
                <a:srgbClr val="3D7499"/>
              </a:buClr>
              <a:buSzPts val="1000"/>
              <a:buFont typeface="Arial Narrow"/>
              <a:buNone/>
            </a:pPr>
            <a:r>
              <a:rPr lang="en-US" sz="4000" b="1" i="0" u="none" strike="noStrike" cap="none">
                <a:solidFill>
                  <a:srgbClr val="1A4654"/>
                </a:solidFill>
                <a:latin typeface="Arial Narrow"/>
                <a:ea typeface="Arial Narrow"/>
                <a:cs typeface="Arial Narrow"/>
                <a:sym typeface="Arial Narrow"/>
              </a:rPr>
              <a:t>State of the Climate Indicators</a:t>
            </a:r>
            <a:endParaRPr sz="4400" b="0" i="0" u="none" strike="noStrike" cap="none">
              <a:solidFill>
                <a:srgbClr val="3D7499"/>
              </a:solidFill>
              <a:latin typeface="Arial Narrow"/>
              <a:ea typeface="Arial Narrow"/>
              <a:cs typeface="Arial Narrow"/>
              <a:sym typeface="Arial Narrow"/>
            </a:endParaRPr>
          </a:p>
        </p:txBody>
      </p:sp>
      <p:grpSp>
        <p:nvGrpSpPr>
          <p:cNvPr id="184" name="Google Shape;184;p23"/>
          <p:cNvGrpSpPr/>
          <p:nvPr/>
        </p:nvGrpSpPr>
        <p:grpSpPr>
          <a:xfrm>
            <a:off x="1" y="1193100"/>
            <a:ext cx="9144002" cy="5512501"/>
            <a:chOff x="0" y="1193099"/>
            <a:chExt cx="9144000" cy="5512501"/>
          </a:xfrm>
        </p:grpSpPr>
        <p:grpSp>
          <p:nvGrpSpPr>
            <p:cNvPr id="185" name="Google Shape;185;p23"/>
            <p:cNvGrpSpPr/>
            <p:nvPr/>
          </p:nvGrpSpPr>
          <p:grpSpPr>
            <a:xfrm>
              <a:off x="6155378" y="1664502"/>
              <a:ext cx="2531422" cy="1840698"/>
              <a:chOff x="6536376" y="864295"/>
              <a:chExt cx="2531422" cy="1840698"/>
            </a:xfrm>
          </p:grpSpPr>
          <p:sp>
            <p:nvSpPr>
              <p:cNvPr id="186" name="Google Shape;186;p23"/>
              <p:cNvSpPr/>
              <p:nvPr/>
            </p:nvSpPr>
            <p:spPr>
              <a:xfrm>
                <a:off x="6536376" y="893698"/>
                <a:ext cx="2531422" cy="181129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187" name="Google Shape;187;p23"/>
              <p:cNvGrpSpPr/>
              <p:nvPr/>
            </p:nvGrpSpPr>
            <p:grpSpPr>
              <a:xfrm>
                <a:off x="6694714" y="864295"/>
                <a:ext cx="2220686" cy="1809582"/>
                <a:chOff x="6694714" y="864295"/>
                <a:chExt cx="2220686" cy="1809582"/>
              </a:xfrm>
            </p:grpSpPr>
            <p:sp>
              <p:nvSpPr>
                <p:cNvPr id="188" name="Google Shape;188;p23"/>
                <p:cNvSpPr/>
                <p:nvPr/>
              </p:nvSpPr>
              <p:spPr>
                <a:xfrm>
                  <a:off x="6705600" y="864295"/>
                  <a:ext cx="1752599" cy="4462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Glaciers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Glacier Mass Balance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89" name="Google Shape;189;p23"/>
                <p:cNvPicPr preferRelativeResize="0"/>
                <p:nvPr/>
              </p:nvPicPr>
              <p:blipFill rotWithShape="1">
                <a:blip r:embed="rId3">
                  <a:alphaModFix/>
                </a:blip>
                <a:srcRect/>
                <a:stretch/>
              </p:blipFill>
              <p:spPr>
                <a:xfrm>
                  <a:off x="6694714" y="1312582"/>
                  <a:ext cx="2214748" cy="1361295"/>
                </a:xfrm>
                <a:prstGeom prst="rect">
                  <a:avLst/>
                </a:prstGeom>
                <a:noFill/>
                <a:ln>
                  <a:noFill/>
                </a:ln>
              </p:spPr>
            </p:pic>
            <p:sp>
              <p:nvSpPr>
                <p:cNvPr id="190" name="Google Shape;190;p23"/>
                <p:cNvSpPr txBox="1"/>
                <p:nvPr/>
              </p:nvSpPr>
              <p:spPr>
                <a:xfrm>
                  <a:off x="7162800" y="2312097"/>
                  <a:ext cx="1752600"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4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191" name="Google Shape;191;p23"/>
            <p:cNvSpPr/>
            <p:nvPr/>
          </p:nvSpPr>
          <p:spPr>
            <a:xfrm>
              <a:off x="8060378" y="1512103"/>
              <a:ext cx="457200" cy="457200"/>
            </a:xfrm>
            <a:prstGeom prst="downArrow">
              <a:avLst>
                <a:gd name="adj1" fmla="val 50000"/>
                <a:gd name="adj2" fmla="val 5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2" name="Google Shape;192;p23"/>
            <p:cNvSpPr/>
            <p:nvPr/>
          </p:nvSpPr>
          <p:spPr>
            <a:xfrm>
              <a:off x="152400" y="2821632"/>
              <a:ext cx="3284142" cy="121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193" name="Google Shape;193;p23"/>
            <p:cNvGrpSpPr/>
            <p:nvPr/>
          </p:nvGrpSpPr>
          <p:grpSpPr>
            <a:xfrm>
              <a:off x="208808" y="2666998"/>
              <a:ext cx="3156377" cy="1354774"/>
              <a:chOff x="1447800" y="2423091"/>
              <a:chExt cx="3156377" cy="1354774"/>
            </a:xfrm>
          </p:grpSpPr>
          <p:pic>
            <p:nvPicPr>
              <p:cNvPr id="194" name="Google Shape;194;p23"/>
              <p:cNvPicPr preferRelativeResize="0"/>
              <p:nvPr/>
            </p:nvPicPr>
            <p:blipFill rotWithShape="1">
              <a:blip r:embed="rId4">
                <a:alphaModFix/>
              </a:blip>
              <a:srcRect/>
              <a:stretch/>
            </p:blipFill>
            <p:spPr>
              <a:xfrm>
                <a:off x="1447800" y="2651691"/>
                <a:ext cx="3156377" cy="1126174"/>
              </a:xfrm>
              <a:prstGeom prst="rect">
                <a:avLst/>
              </a:prstGeom>
              <a:solidFill>
                <a:srgbClr val="FFFFFF"/>
              </a:solidFill>
              <a:ln>
                <a:noFill/>
              </a:ln>
            </p:spPr>
          </p:pic>
          <p:sp>
            <p:nvSpPr>
              <p:cNvPr id="195" name="Google Shape;195;p23"/>
              <p:cNvSpPr txBox="1"/>
              <p:nvPr/>
            </p:nvSpPr>
            <p:spPr>
              <a:xfrm>
                <a:off x="3512126" y="3431505"/>
                <a:ext cx="1066799"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5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196;p23"/>
              <p:cNvSpPr/>
              <p:nvPr/>
            </p:nvSpPr>
            <p:spPr>
              <a:xfrm>
                <a:off x="1573304" y="2634291"/>
                <a:ext cx="2312894" cy="25949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Temperature Over Oceans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197;p23"/>
              <p:cNvSpPr/>
              <p:nvPr/>
            </p:nvSpPr>
            <p:spPr>
              <a:xfrm rot="10800000">
                <a:off x="3809998" y="2423091"/>
                <a:ext cx="457200" cy="457200"/>
              </a:xfrm>
              <a:prstGeom prst="downArrow">
                <a:avLst>
                  <a:gd name="adj1" fmla="val 50000"/>
                  <a:gd name="adj2" fmla="val 50000"/>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98" name="Google Shape;198;p23"/>
            <p:cNvSpPr/>
            <p:nvPr/>
          </p:nvSpPr>
          <p:spPr>
            <a:xfrm>
              <a:off x="3429000" y="1695449"/>
              <a:ext cx="2514599" cy="15811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199" name="Google Shape;199;p23"/>
            <p:cNvGrpSpPr/>
            <p:nvPr/>
          </p:nvGrpSpPr>
          <p:grpSpPr>
            <a:xfrm>
              <a:off x="3505200" y="1637520"/>
              <a:ext cx="2590798" cy="1609779"/>
              <a:chOff x="3505200" y="823766"/>
              <a:chExt cx="2590798" cy="1609779"/>
            </a:xfrm>
          </p:grpSpPr>
          <p:pic>
            <p:nvPicPr>
              <p:cNvPr id="200" name="Google Shape;200;p23"/>
              <p:cNvPicPr preferRelativeResize="0"/>
              <p:nvPr/>
            </p:nvPicPr>
            <p:blipFill rotWithShape="1">
              <a:blip r:embed="rId5">
                <a:alphaModFix/>
              </a:blip>
              <a:srcRect/>
              <a:stretch/>
            </p:blipFill>
            <p:spPr>
              <a:xfrm>
                <a:off x="3505200" y="1096583"/>
                <a:ext cx="2340671" cy="1336962"/>
              </a:xfrm>
              <a:prstGeom prst="rect">
                <a:avLst/>
              </a:prstGeom>
              <a:noFill/>
              <a:ln>
                <a:noFill/>
              </a:ln>
            </p:spPr>
          </p:pic>
          <p:sp>
            <p:nvSpPr>
              <p:cNvPr id="201" name="Google Shape;201;p23"/>
              <p:cNvSpPr txBox="1"/>
              <p:nvPr/>
            </p:nvSpPr>
            <p:spPr>
              <a:xfrm>
                <a:off x="4038600" y="2063908"/>
                <a:ext cx="1752600"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7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202;p23"/>
              <p:cNvSpPr/>
              <p:nvPr/>
            </p:nvSpPr>
            <p:spPr>
              <a:xfrm>
                <a:off x="3927637" y="1093112"/>
                <a:ext cx="1634963" cy="4308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
                  <a:buFont typeface="Calibri"/>
                  <a:buNone/>
                  <a:tabLst/>
                  <a:defRPr/>
                </a:pPr>
                <a:r>
                  <a:rPr kumimoji="0" lang="en-US" sz="800" b="1" i="0" u="none" strike="noStrike" kern="0" cap="none" spc="0" normalizeH="0" baseline="0" noProof="0">
                    <a:ln>
                      <a:noFill/>
                    </a:ln>
                    <a:solidFill>
                      <a:srgbClr val="000000"/>
                    </a:solidFill>
                    <a:effectLst/>
                    <a:uLnTx/>
                    <a:uFillTx/>
                    <a:latin typeface="Calibri"/>
                    <a:ea typeface="Calibri"/>
                    <a:cs typeface="Calibri"/>
                    <a:sym typeface="Calibri"/>
                  </a:rPr>
                  <a:t>Air Temperature Near Surface </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Troposphere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203;p23"/>
              <p:cNvSpPr/>
              <p:nvPr/>
            </p:nvSpPr>
            <p:spPr>
              <a:xfrm rot="10800000">
                <a:off x="5638798" y="823766"/>
                <a:ext cx="457200" cy="457200"/>
              </a:xfrm>
              <a:prstGeom prst="downArrow">
                <a:avLst>
                  <a:gd name="adj1" fmla="val 50000"/>
                  <a:gd name="adj2" fmla="val 50000"/>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04" name="Google Shape;204;p23"/>
            <p:cNvSpPr/>
            <p:nvPr/>
          </p:nvSpPr>
          <p:spPr>
            <a:xfrm>
              <a:off x="0" y="4117032"/>
              <a:ext cx="3284142" cy="121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05" name="Google Shape;205;p23"/>
            <p:cNvGrpSpPr/>
            <p:nvPr/>
          </p:nvGrpSpPr>
          <p:grpSpPr>
            <a:xfrm>
              <a:off x="71634" y="4017262"/>
              <a:ext cx="3063834" cy="1273994"/>
              <a:chOff x="65314" y="3794692"/>
              <a:chExt cx="3063834" cy="1273994"/>
            </a:xfrm>
          </p:grpSpPr>
          <p:pic>
            <p:nvPicPr>
              <p:cNvPr id="206" name="Google Shape;206;p23"/>
              <p:cNvPicPr preferRelativeResize="0"/>
              <p:nvPr/>
            </p:nvPicPr>
            <p:blipFill rotWithShape="1">
              <a:blip r:embed="rId6">
                <a:alphaModFix/>
              </a:blip>
              <a:srcRect/>
              <a:stretch/>
            </p:blipFill>
            <p:spPr>
              <a:xfrm>
                <a:off x="65314" y="4023657"/>
                <a:ext cx="3063834" cy="1045029"/>
              </a:xfrm>
              <a:prstGeom prst="rect">
                <a:avLst/>
              </a:prstGeom>
              <a:solidFill>
                <a:srgbClr val="FFFFFF"/>
              </a:solidFill>
              <a:ln>
                <a:noFill/>
              </a:ln>
            </p:spPr>
          </p:pic>
          <p:sp>
            <p:nvSpPr>
              <p:cNvPr id="207" name="Google Shape;207;p23"/>
              <p:cNvSpPr/>
              <p:nvPr/>
            </p:nvSpPr>
            <p:spPr>
              <a:xfrm>
                <a:off x="389312" y="4028498"/>
                <a:ext cx="2030940" cy="30777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Sea Surface Temperature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p23"/>
              <p:cNvSpPr txBox="1"/>
              <p:nvPr/>
            </p:nvSpPr>
            <p:spPr>
              <a:xfrm>
                <a:off x="2057400" y="4700394"/>
                <a:ext cx="1066799"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7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9" name="Google Shape;209;p23"/>
              <p:cNvSpPr/>
              <p:nvPr/>
            </p:nvSpPr>
            <p:spPr>
              <a:xfrm rot="10800000">
                <a:off x="2285999" y="3794692"/>
                <a:ext cx="457200" cy="457200"/>
              </a:xfrm>
              <a:prstGeom prst="downArrow">
                <a:avLst>
                  <a:gd name="adj1" fmla="val 50000"/>
                  <a:gd name="adj2" fmla="val 50000"/>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0" name="Google Shape;210;p23"/>
            <p:cNvSpPr/>
            <p:nvPr/>
          </p:nvSpPr>
          <p:spPr>
            <a:xfrm>
              <a:off x="152400" y="5488632"/>
              <a:ext cx="2971799" cy="121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11" name="Google Shape;211;p23"/>
            <p:cNvGrpSpPr/>
            <p:nvPr/>
          </p:nvGrpSpPr>
          <p:grpSpPr>
            <a:xfrm>
              <a:off x="203651" y="5303964"/>
              <a:ext cx="2853048" cy="1330192"/>
              <a:chOff x="3319151" y="3709794"/>
              <a:chExt cx="2853048" cy="1330192"/>
            </a:xfrm>
          </p:grpSpPr>
          <p:pic>
            <p:nvPicPr>
              <p:cNvPr id="212" name="Google Shape;212;p23"/>
              <p:cNvPicPr preferRelativeResize="0"/>
              <p:nvPr/>
            </p:nvPicPr>
            <p:blipFill rotWithShape="1">
              <a:blip r:embed="rId7">
                <a:alphaModFix/>
              </a:blip>
              <a:srcRect/>
              <a:stretch/>
            </p:blipFill>
            <p:spPr>
              <a:xfrm>
                <a:off x="3319151" y="4049389"/>
                <a:ext cx="2853046" cy="990597"/>
              </a:xfrm>
              <a:prstGeom prst="rect">
                <a:avLst/>
              </a:prstGeom>
              <a:solidFill>
                <a:srgbClr val="FFFFFF"/>
              </a:solidFill>
              <a:ln>
                <a:noFill/>
              </a:ln>
            </p:spPr>
          </p:pic>
          <p:sp>
            <p:nvSpPr>
              <p:cNvPr id="213" name="Google Shape;213;p23"/>
              <p:cNvSpPr/>
              <p:nvPr/>
            </p:nvSpPr>
            <p:spPr>
              <a:xfrm>
                <a:off x="4283805" y="4082094"/>
                <a:ext cx="869787" cy="30777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Sea Level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4" name="Google Shape;214;p23"/>
              <p:cNvSpPr txBox="1"/>
              <p:nvPr/>
            </p:nvSpPr>
            <p:spPr>
              <a:xfrm>
                <a:off x="5105400" y="4700392"/>
                <a:ext cx="1066799"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7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5" name="Google Shape;215;p23"/>
              <p:cNvSpPr/>
              <p:nvPr/>
            </p:nvSpPr>
            <p:spPr>
              <a:xfrm rot="10800000">
                <a:off x="5257798" y="3709794"/>
                <a:ext cx="457200" cy="457200"/>
              </a:xfrm>
              <a:prstGeom prst="downArrow">
                <a:avLst>
                  <a:gd name="adj1" fmla="val 50000"/>
                  <a:gd name="adj2" fmla="val 50000"/>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6" name="Google Shape;216;p23"/>
            <p:cNvSpPr/>
            <p:nvPr/>
          </p:nvSpPr>
          <p:spPr>
            <a:xfrm>
              <a:off x="6086475" y="3659830"/>
              <a:ext cx="3057525" cy="121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17" name="Google Shape;217;p23"/>
            <p:cNvGrpSpPr/>
            <p:nvPr/>
          </p:nvGrpSpPr>
          <p:grpSpPr>
            <a:xfrm>
              <a:off x="6195146" y="3546605"/>
              <a:ext cx="2840182" cy="1255107"/>
              <a:chOff x="6195144" y="2826008"/>
              <a:chExt cx="2840182" cy="1255107"/>
            </a:xfrm>
          </p:grpSpPr>
          <p:pic>
            <p:nvPicPr>
              <p:cNvPr id="218" name="Google Shape;218;p23"/>
              <p:cNvPicPr preferRelativeResize="0"/>
              <p:nvPr/>
            </p:nvPicPr>
            <p:blipFill rotWithShape="1">
              <a:blip r:embed="rId8">
                <a:alphaModFix/>
              </a:blip>
              <a:srcRect/>
              <a:stretch/>
            </p:blipFill>
            <p:spPr>
              <a:xfrm>
                <a:off x="6195144" y="3014316"/>
                <a:ext cx="2840182" cy="1066799"/>
              </a:xfrm>
              <a:prstGeom prst="rect">
                <a:avLst/>
              </a:prstGeom>
              <a:noFill/>
              <a:ln>
                <a:noFill/>
              </a:ln>
            </p:spPr>
          </p:pic>
          <p:sp>
            <p:nvSpPr>
              <p:cNvPr id="219" name="Google Shape;219;p23"/>
              <p:cNvSpPr/>
              <p:nvPr/>
            </p:nvSpPr>
            <p:spPr>
              <a:xfrm>
                <a:off x="6414051" y="3074097"/>
                <a:ext cx="2196548" cy="55399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Snow Cover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
                  <a:buFont typeface="Calibri"/>
                  <a:buNone/>
                  <a:tabLst/>
                  <a:defRPr/>
                </a:pPr>
                <a:r>
                  <a:rPr kumimoji="0" lang="en-US" sz="800" b="1" i="0" u="none" strike="noStrike" kern="0" cap="none" spc="0" normalizeH="0" baseline="0" noProof="0">
                    <a:ln>
                      <a:noFill/>
                    </a:ln>
                    <a:solidFill>
                      <a:srgbClr val="000000"/>
                    </a:solidFill>
                    <a:effectLst/>
                    <a:uLnTx/>
                    <a:uFillTx/>
                    <a:latin typeface="Calibri"/>
                    <a:ea typeface="Calibri"/>
                    <a:cs typeface="Calibri"/>
                    <a:sym typeface="Calibri"/>
                  </a:rPr>
                  <a:t>March–April, </a:t>
                </a:r>
                <a:br>
                  <a:rPr kumimoji="0" lang="en-US" sz="800" b="1"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800" b="1" i="0" u="none" strike="noStrike" kern="0" cap="none" spc="0" normalizeH="0" baseline="0" noProof="0">
                    <a:ln>
                      <a:noFill/>
                    </a:ln>
                    <a:solidFill>
                      <a:srgbClr val="000000"/>
                    </a:solidFill>
                    <a:effectLst/>
                    <a:uLnTx/>
                    <a:uFillTx/>
                    <a:latin typeface="Calibri"/>
                    <a:ea typeface="Calibri"/>
                    <a:cs typeface="Calibri"/>
                    <a:sym typeface="Calibri"/>
                  </a:rPr>
                  <a:t>Northern Hemisphere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0" name="Google Shape;220;p23"/>
              <p:cNvSpPr txBox="1"/>
              <p:nvPr/>
            </p:nvSpPr>
            <p:spPr>
              <a:xfrm>
                <a:off x="8067346" y="3781671"/>
                <a:ext cx="904460"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225"/>
                  <a:buFont typeface="Calibri"/>
                  <a:buNone/>
                  <a:tabLst/>
                  <a:defRPr/>
                </a:pPr>
                <a:r>
                  <a:rPr kumimoji="0" lang="en-US" sz="900" b="0" i="0" u="none" strike="noStrike" kern="0" cap="none" spc="0" normalizeH="0" baseline="0" noProof="0">
                    <a:ln>
                      <a:noFill/>
                    </a:ln>
                    <a:solidFill>
                      <a:prstClr val="black"/>
                    </a:solidFill>
                    <a:effectLst/>
                    <a:uLnTx/>
                    <a:uFillTx/>
                    <a:latin typeface="Calibri"/>
                    <a:ea typeface="Calibri"/>
                    <a:cs typeface="Calibri"/>
                    <a:sym typeface="Calibri"/>
                  </a:rPr>
                  <a:t>2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23"/>
              <p:cNvSpPr/>
              <p:nvPr/>
            </p:nvSpPr>
            <p:spPr>
              <a:xfrm>
                <a:off x="8458200" y="2826008"/>
                <a:ext cx="457200" cy="457200"/>
              </a:xfrm>
              <a:prstGeom prst="downArrow">
                <a:avLst>
                  <a:gd name="adj1" fmla="val 50000"/>
                  <a:gd name="adj2" fmla="val 50000"/>
                </a:avLst>
              </a:prstGeom>
              <a:solidFill>
                <a:srgbClr val="000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2" name="Google Shape;222;p23"/>
            <p:cNvSpPr/>
            <p:nvPr/>
          </p:nvSpPr>
          <p:spPr>
            <a:xfrm>
              <a:off x="485775" y="1219199"/>
              <a:ext cx="2224249" cy="152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23" name="Google Shape;223;p23"/>
            <p:cNvGrpSpPr/>
            <p:nvPr/>
          </p:nvGrpSpPr>
          <p:grpSpPr>
            <a:xfrm>
              <a:off x="152399" y="1193099"/>
              <a:ext cx="2362201" cy="1541548"/>
              <a:chOff x="761999" y="805758"/>
              <a:chExt cx="2362201" cy="1541548"/>
            </a:xfrm>
          </p:grpSpPr>
          <p:grpSp>
            <p:nvGrpSpPr>
              <p:cNvPr id="224" name="Google Shape;224;p23"/>
              <p:cNvGrpSpPr/>
              <p:nvPr/>
            </p:nvGrpSpPr>
            <p:grpSpPr>
              <a:xfrm>
                <a:off x="761999" y="805758"/>
                <a:ext cx="2362201" cy="1541548"/>
                <a:chOff x="761999" y="805758"/>
                <a:chExt cx="2362201" cy="1541548"/>
              </a:xfrm>
            </p:grpSpPr>
            <p:sp>
              <p:nvSpPr>
                <p:cNvPr id="225" name="Google Shape;225;p23"/>
                <p:cNvSpPr/>
                <p:nvPr/>
              </p:nvSpPr>
              <p:spPr>
                <a:xfrm rot="10800000">
                  <a:off x="761999" y="805758"/>
                  <a:ext cx="457200" cy="457200"/>
                </a:xfrm>
                <a:prstGeom prst="downArrow">
                  <a:avLst>
                    <a:gd name="adj1" fmla="val 50000"/>
                    <a:gd name="adj2" fmla="val 500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6" name="Google Shape;226;p23"/>
                <p:cNvPicPr preferRelativeResize="0"/>
                <p:nvPr/>
              </p:nvPicPr>
              <p:blipFill rotWithShape="1">
                <a:blip r:embed="rId9">
                  <a:alphaModFix/>
                </a:blip>
                <a:srcRect/>
                <a:stretch/>
              </p:blipFill>
              <p:spPr>
                <a:xfrm>
                  <a:off x="1064111" y="975708"/>
                  <a:ext cx="2060089" cy="1371598"/>
                </a:xfrm>
                <a:prstGeom prst="rect">
                  <a:avLst/>
                </a:prstGeom>
                <a:noFill/>
                <a:ln>
                  <a:noFill/>
                </a:ln>
              </p:spPr>
            </p:pic>
            <p:sp>
              <p:nvSpPr>
                <p:cNvPr id="227" name="Google Shape;227;p23"/>
                <p:cNvSpPr txBox="1"/>
                <p:nvPr/>
              </p:nvSpPr>
              <p:spPr>
                <a:xfrm>
                  <a:off x="1371600" y="1993230"/>
                  <a:ext cx="1752600"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3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28" name="Google Shape;228;p23"/>
              <p:cNvSpPr txBox="1"/>
              <p:nvPr/>
            </p:nvSpPr>
            <p:spPr>
              <a:xfrm>
                <a:off x="1635750" y="953765"/>
                <a:ext cx="1063178" cy="4308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
                  <a:buFont typeface="Calibri"/>
                  <a:buNone/>
                  <a:tabLst/>
                  <a:defRPr/>
                </a:pPr>
                <a:r>
                  <a:rPr kumimoji="0" lang="en-US" sz="800" b="1" i="0" u="none" strike="noStrike" kern="0" cap="none" spc="0" normalizeH="0" baseline="0" noProof="0">
                    <a:ln>
                      <a:noFill/>
                    </a:ln>
                    <a:solidFill>
                      <a:srgbClr val="000000"/>
                    </a:solidFill>
                    <a:effectLst/>
                    <a:uLnTx/>
                    <a:uFillTx/>
                    <a:latin typeface="Calibri"/>
                    <a:ea typeface="Calibri"/>
                    <a:cs typeface="Calibri"/>
                    <a:sym typeface="Calibri"/>
                  </a:rPr>
                  <a:t>Specific</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Humidity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29" name="Google Shape;229;p23"/>
            <p:cNvSpPr/>
            <p:nvPr/>
          </p:nvSpPr>
          <p:spPr>
            <a:xfrm>
              <a:off x="5334001" y="5108701"/>
              <a:ext cx="3809998" cy="136829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30" name="Google Shape;230;p23"/>
            <p:cNvGrpSpPr/>
            <p:nvPr/>
          </p:nvGrpSpPr>
          <p:grpSpPr>
            <a:xfrm>
              <a:off x="5410201" y="5029195"/>
              <a:ext cx="3612056" cy="1431026"/>
              <a:chOff x="5334000" y="5181600"/>
              <a:chExt cx="3612056" cy="1371600"/>
            </a:xfrm>
          </p:grpSpPr>
          <p:pic>
            <p:nvPicPr>
              <p:cNvPr id="231" name="Google Shape;231;p23"/>
              <p:cNvPicPr preferRelativeResize="0"/>
              <p:nvPr/>
            </p:nvPicPr>
            <p:blipFill rotWithShape="1">
              <a:blip r:embed="rId10">
                <a:alphaModFix/>
              </a:blip>
              <a:srcRect/>
              <a:stretch/>
            </p:blipFill>
            <p:spPr>
              <a:xfrm>
                <a:off x="5334000" y="5410200"/>
                <a:ext cx="3612056" cy="1143000"/>
              </a:xfrm>
              <a:prstGeom prst="rect">
                <a:avLst/>
              </a:prstGeom>
              <a:solidFill>
                <a:srgbClr val="FFFFFF"/>
              </a:solidFill>
              <a:ln>
                <a:noFill/>
              </a:ln>
            </p:spPr>
          </p:pic>
          <p:sp>
            <p:nvSpPr>
              <p:cNvPr id="232" name="Google Shape;232;p23"/>
              <p:cNvSpPr/>
              <p:nvPr/>
            </p:nvSpPr>
            <p:spPr>
              <a:xfrm>
                <a:off x="5680494" y="5462394"/>
                <a:ext cx="3029309" cy="41259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Land Surface Air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Temperature Over Land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3" name="Google Shape;233;p23"/>
              <p:cNvSpPr/>
              <p:nvPr/>
            </p:nvSpPr>
            <p:spPr>
              <a:xfrm rot="10800000">
                <a:off x="8000999" y="5181600"/>
                <a:ext cx="457200" cy="545837"/>
              </a:xfrm>
              <a:prstGeom prst="downArrow">
                <a:avLst>
                  <a:gd name="adj1" fmla="val 50000"/>
                  <a:gd name="adj2" fmla="val 50000"/>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4" name="Google Shape;234;p23"/>
              <p:cNvSpPr txBox="1"/>
              <p:nvPr/>
            </p:nvSpPr>
            <p:spPr>
              <a:xfrm>
                <a:off x="7831775" y="6219701"/>
                <a:ext cx="1066799"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5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5" name="Google Shape;235;p23"/>
            <p:cNvSpPr/>
            <p:nvPr/>
          </p:nvSpPr>
          <p:spPr>
            <a:xfrm>
              <a:off x="3276600" y="5200907"/>
              <a:ext cx="2039092" cy="142849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36" name="Google Shape;236;p23"/>
            <p:cNvGrpSpPr/>
            <p:nvPr/>
          </p:nvGrpSpPr>
          <p:grpSpPr>
            <a:xfrm>
              <a:off x="3379789" y="5098347"/>
              <a:ext cx="1832696" cy="1507254"/>
              <a:chOff x="331789" y="5218042"/>
              <a:chExt cx="1832696" cy="1507254"/>
            </a:xfrm>
          </p:grpSpPr>
          <p:pic>
            <p:nvPicPr>
              <p:cNvPr id="237" name="Google Shape;237;p23"/>
              <p:cNvPicPr preferRelativeResize="0"/>
              <p:nvPr/>
            </p:nvPicPr>
            <p:blipFill rotWithShape="1">
              <a:blip r:embed="rId11">
                <a:alphaModFix/>
              </a:blip>
              <a:srcRect/>
              <a:stretch/>
            </p:blipFill>
            <p:spPr>
              <a:xfrm>
                <a:off x="331789" y="5420989"/>
                <a:ext cx="1832696" cy="1304307"/>
              </a:xfrm>
              <a:prstGeom prst="rect">
                <a:avLst/>
              </a:prstGeom>
              <a:solidFill>
                <a:schemeClr val="lt1"/>
              </a:solidFill>
              <a:ln w="9525" cap="flat" cmpd="sng">
                <a:solidFill>
                  <a:schemeClr val="dk1"/>
                </a:solidFill>
                <a:prstDash val="solid"/>
                <a:round/>
                <a:headEnd type="none" w="sm" len="sm"/>
                <a:tailEnd type="none" w="sm" len="sm"/>
              </a:ln>
            </p:spPr>
          </p:pic>
          <p:sp>
            <p:nvSpPr>
              <p:cNvPr id="238" name="Google Shape;238;p23"/>
              <p:cNvSpPr txBox="1"/>
              <p:nvPr/>
            </p:nvSpPr>
            <p:spPr>
              <a:xfrm>
                <a:off x="1371600" y="6309292"/>
                <a:ext cx="685799" cy="23083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3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9" name="Google Shape;239;p23"/>
              <p:cNvSpPr/>
              <p:nvPr/>
            </p:nvSpPr>
            <p:spPr>
              <a:xfrm>
                <a:off x="1676400" y="5218042"/>
                <a:ext cx="457200" cy="457200"/>
              </a:xfrm>
              <a:prstGeom prst="downArrow">
                <a:avLst>
                  <a:gd name="adj1" fmla="val 50000"/>
                  <a:gd name="adj2" fmla="val 50000"/>
                </a:avLst>
              </a:prstGeom>
              <a:solidFill>
                <a:schemeClr val="dk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0" name="Google Shape;240;p23"/>
              <p:cNvSpPr/>
              <p:nvPr/>
            </p:nvSpPr>
            <p:spPr>
              <a:xfrm>
                <a:off x="533400" y="5394892"/>
                <a:ext cx="1447800" cy="98488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Sea Ice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00"/>
                  <a:buFont typeface="Calibri"/>
                  <a:buNone/>
                  <a:tabLst/>
                  <a:defRPr/>
                </a:pPr>
                <a:r>
                  <a:rPr kumimoji="0" lang="en-US" sz="800" b="1" i="0" u="none" strike="noStrike" kern="0" cap="none" spc="0" normalizeH="0" baseline="0" noProof="0">
                    <a:ln>
                      <a:noFill/>
                    </a:ln>
                    <a:solidFill>
                      <a:srgbClr val="000000"/>
                    </a:solidFill>
                    <a:effectLst/>
                    <a:uLnTx/>
                    <a:uFillTx/>
                    <a:latin typeface="Calibri"/>
                    <a:ea typeface="Calibri"/>
                    <a:cs typeface="Calibri"/>
                    <a:sym typeface="Calibri"/>
                  </a:rPr>
                  <a:t>Northern Hemisphere in Summer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1" name="Google Shape;241;p23"/>
            <p:cNvSpPr/>
            <p:nvPr/>
          </p:nvSpPr>
          <p:spPr>
            <a:xfrm>
              <a:off x="3675907" y="3498410"/>
              <a:ext cx="2267692" cy="153833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242" name="Google Shape;242;p23"/>
            <p:cNvGrpSpPr/>
            <p:nvPr/>
          </p:nvGrpSpPr>
          <p:grpSpPr>
            <a:xfrm>
              <a:off x="3447308" y="3352800"/>
              <a:ext cx="2438400" cy="1666272"/>
              <a:chOff x="2362199" y="5174992"/>
              <a:chExt cx="2438400" cy="1666272"/>
            </a:xfrm>
          </p:grpSpPr>
          <p:pic>
            <p:nvPicPr>
              <p:cNvPr id="243" name="Google Shape;243;p23"/>
              <p:cNvPicPr preferRelativeResize="0"/>
              <p:nvPr/>
            </p:nvPicPr>
            <p:blipFill rotWithShape="1">
              <a:blip r:embed="rId12">
                <a:alphaModFix/>
              </a:blip>
              <a:srcRect/>
              <a:stretch/>
            </p:blipFill>
            <p:spPr>
              <a:xfrm>
                <a:off x="2678041" y="5412571"/>
                <a:ext cx="2093200" cy="1428693"/>
              </a:xfrm>
              <a:prstGeom prst="rect">
                <a:avLst/>
              </a:prstGeom>
              <a:solidFill>
                <a:schemeClr val="lt1"/>
              </a:solidFill>
              <a:ln>
                <a:noFill/>
              </a:ln>
            </p:spPr>
          </p:pic>
          <p:sp>
            <p:nvSpPr>
              <p:cNvPr id="244" name="Google Shape;244;p23"/>
              <p:cNvSpPr txBox="1"/>
              <p:nvPr/>
            </p:nvSpPr>
            <p:spPr>
              <a:xfrm>
                <a:off x="3733800" y="6473982"/>
                <a:ext cx="1066799" cy="230832"/>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225"/>
                  <a:buFont typeface="Calibri"/>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7 Datasets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5" name="Google Shape;245;p23"/>
              <p:cNvSpPr/>
              <p:nvPr/>
            </p:nvSpPr>
            <p:spPr>
              <a:xfrm rot="10800000">
                <a:off x="2362199" y="5174992"/>
                <a:ext cx="457200" cy="457200"/>
              </a:xfrm>
              <a:prstGeom prst="downArrow">
                <a:avLst>
                  <a:gd name="adj1" fmla="val 50000"/>
                  <a:gd name="adj2" fmla="val 50000"/>
                </a:avLst>
              </a:prstGeom>
              <a:solidFill>
                <a:srgbClr val="FFFFFF"/>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6" name="Google Shape;246;p23"/>
              <p:cNvSpPr/>
              <p:nvPr/>
            </p:nvSpPr>
            <p:spPr>
              <a:xfrm>
                <a:off x="3243424" y="5413598"/>
                <a:ext cx="1189427" cy="21775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Ocean Heat Content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Tree>
    <p:extLst>
      <p:ext uri="{BB962C8B-B14F-4D97-AF65-F5344CB8AC3E}">
        <p14:creationId xmlns:p14="http://schemas.microsoft.com/office/powerpoint/2010/main" val="931900906"/>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1017066" y="407914"/>
            <a:ext cx="7109870" cy="926312"/>
          </a:xfrm>
          <a:prstGeom prst="rect">
            <a:avLst/>
          </a:prstGeom>
          <a:noFill/>
          <a:ln>
            <a:noFill/>
          </a:ln>
        </p:spPr>
        <p:txBody>
          <a:bodyPr spcFirstLastPara="1" wrap="square" lIns="91425" tIns="45700" rIns="91425" bIns="45700" anchor="ctr" anchorCtr="1">
            <a:noAutofit/>
          </a:bodyPr>
          <a:lstStyle/>
          <a:p>
            <a:pPr marL="0" marR="0" lvl="0" indent="0" algn="ctr" rtl="0">
              <a:lnSpc>
                <a:spcPct val="66666"/>
              </a:lnSpc>
              <a:spcBef>
                <a:spcPts val="0"/>
              </a:spcBef>
              <a:spcAft>
                <a:spcPts val="0"/>
              </a:spcAft>
              <a:buClr>
                <a:srgbClr val="3D7499"/>
              </a:buClr>
              <a:buSzPts val="1000"/>
              <a:buFont typeface="Arial Narrow"/>
              <a:buNone/>
            </a:pPr>
            <a:r>
              <a:rPr lang="en-US" sz="4000" b="1" i="0" u="none" strike="noStrike" cap="none">
                <a:solidFill>
                  <a:srgbClr val="1A4654"/>
                </a:solidFill>
                <a:latin typeface="Arial Narrow"/>
                <a:ea typeface="Arial Narrow"/>
                <a:cs typeface="Arial Narrow"/>
                <a:sym typeface="Arial Narrow"/>
              </a:rPr>
              <a:t>Essential Climate Variables</a:t>
            </a:r>
            <a:endParaRPr sz="4400" b="0" i="0" u="none" strike="noStrike" cap="none">
              <a:solidFill>
                <a:srgbClr val="3D7499"/>
              </a:solidFill>
              <a:latin typeface="Arial Narrow"/>
              <a:ea typeface="Arial Narrow"/>
              <a:cs typeface="Arial Narrow"/>
              <a:sym typeface="Arial Narrow"/>
            </a:endParaRPr>
          </a:p>
        </p:txBody>
      </p:sp>
      <p:sp>
        <p:nvSpPr>
          <p:cNvPr id="253" name="Google Shape;253;p24"/>
          <p:cNvSpPr/>
          <p:nvPr/>
        </p:nvSpPr>
        <p:spPr>
          <a:xfrm>
            <a:off x="244023" y="1602804"/>
            <a:ext cx="4612835" cy="457148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2E75B5"/>
              </a:buClr>
              <a:buSzPts val="1400"/>
              <a:buFont typeface="Calibri"/>
              <a:buNone/>
              <a:tabLst/>
              <a:defRPr/>
            </a:pPr>
            <a:r>
              <a:rPr kumimoji="0" lang="en-US" sz="1400" b="1" i="0" u="none" strike="noStrike" kern="0" cap="none" spc="0" normalizeH="0" baseline="0" noProof="0">
                <a:ln>
                  <a:noFill/>
                </a:ln>
                <a:solidFill>
                  <a:prstClr val="black"/>
                </a:solidFill>
                <a:effectLst/>
                <a:uLnTx/>
                <a:uFillTx/>
                <a:latin typeface="Calibri"/>
                <a:ea typeface="Calibri"/>
                <a:cs typeface="Calibri"/>
                <a:sym typeface="Calibri"/>
              </a:rPr>
              <a:t>Fully monitored: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None/>
              <a:tabLst/>
              <a:defRPr/>
            </a:pPr>
            <a:r>
              <a:rPr kumimoji="0" lang="en-US" sz="1400" b="0" i="0" u="none" strike="noStrike" kern="0" cap="none" spc="0" normalizeH="0" baseline="0" noProof="0">
                <a:ln>
                  <a:noFill/>
                </a:ln>
                <a:solidFill>
                  <a:prstClr val="black"/>
                </a:solidFill>
                <a:effectLst/>
                <a:uLnTx/>
                <a:uFillTx/>
                <a:latin typeface="Calibri"/>
                <a:ea typeface="Calibri"/>
                <a:cs typeface="Calibri"/>
                <a:sym typeface="Calibri"/>
              </a:rPr>
              <a:t>- Atmospheric Surface: air temperature, precipitation, air pressure, water vapor, wind speed and direction.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prstClr val="black"/>
                </a:solidFill>
                <a:effectLst/>
                <a:uLnTx/>
                <a:uFillTx/>
                <a:latin typeface="Calibri"/>
                <a:ea typeface="Calibri"/>
                <a:cs typeface="Calibri"/>
                <a:sym typeface="Calibri"/>
              </a:rPr>
              <a:t>Atmospheric Upper Air: earth radiation budget, temperature, water vapor, wind speed and direction.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prstClr val="black"/>
                </a:solidFill>
                <a:effectLst/>
                <a:uLnTx/>
                <a:uFillTx/>
                <a:latin typeface="Calibri"/>
                <a:ea typeface="Calibri"/>
                <a:cs typeface="Calibri"/>
                <a:sym typeface="Calibri"/>
              </a:rPr>
              <a:t>Atmospheric Composition: carbon dioxide, methane, other long-lived gases, ozone.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prstClr val="black"/>
                </a:solidFill>
                <a:effectLst/>
                <a:uLnTx/>
                <a:uFillTx/>
                <a:latin typeface="Calibri"/>
                <a:ea typeface="Calibri"/>
                <a:cs typeface="Calibri"/>
                <a:sym typeface="Calibri"/>
              </a:rPr>
              <a:t>Ocean Surface: temperature, salinity, sea level, sea ice, current, ocean color, phytoplankton.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prstClr val="black"/>
                </a:solidFill>
                <a:effectLst/>
                <a:uLnTx/>
                <a:uFillTx/>
                <a:latin typeface="Calibri"/>
                <a:ea typeface="Calibri"/>
                <a:cs typeface="Calibri"/>
                <a:sym typeface="Calibri"/>
              </a:rPr>
              <a:t>Ocean Subsurface: temperature, salinity.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prstClr val="black"/>
                </a:solidFill>
                <a:effectLst/>
                <a:uLnTx/>
                <a:uFillTx/>
                <a:latin typeface="Calibri"/>
                <a:ea typeface="Calibri"/>
                <a:cs typeface="Calibri"/>
                <a:sym typeface="Calibri"/>
              </a:rPr>
              <a:t>Terrestrial: snow cover, albedo.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2E75B5"/>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Partially monitored: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Atmospheric Upper Air: cloud properties.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Atmospheric Composition: aerosols and their precursors.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Ocean Surface: carbon dioxide, ocean acidity.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Ocean Subsurface: current, carbon.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2E75B5"/>
              </a:buClr>
              <a:buSzPts val="14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Terrestrial: soil moisture, permafrost, glaciers and ice caps, river discharge, groundwater, ice sheets, fraction of absorbed photosynthetically active radiation, biomass, fire disturbance.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54" name="Google Shape;254;p24"/>
          <p:cNvPicPr preferRelativeResize="0"/>
          <p:nvPr/>
        </p:nvPicPr>
        <p:blipFill rotWithShape="1">
          <a:blip r:embed="rId3">
            <a:alphaModFix/>
          </a:blip>
          <a:srcRect/>
          <a:stretch/>
        </p:blipFill>
        <p:spPr>
          <a:xfrm>
            <a:off x="5093484" y="1550915"/>
            <a:ext cx="3145330" cy="5032409"/>
          </a:xfrm>
          <a:prstGeom prst="rect">
            <a:avLst/>
          </a:prstGeom>
          <a:noFill/>
          <a:ln>
            <a:noFill/>
          </a:ln>
        </p:spPr>
      </p:pic>
      <p:sp>
        <p:nvSpPr>
          <p:cNvPr id="255" name="Google Shape;255;p24"/>
          <p:cNvSpPr/>
          <p:nvPr/>
        </p:nvSpPr>
        <p:spPr>
          <a:xfrm>
            <a:off x="0" y="6174289"/>
            <a:ext cx="4580686" cy="512914"/>
          </a:xfrm>
          <a:prstGeom prst="rect">
            <a:avLst/>
          </a:prstGeom>
          <a:solidFill>
            <a:schemeClr val="lt1">
              <a:alpha val="6549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200"/>
              <a:buFont typeface="Calibri"/>
              <a:buNone/>
              <a:tabLst/>
              <a:defRPr/>
            </a:pPr>
            <a:r>
              <a:rPr kumimoji="0" lang="en-US" sz="1200" b="0" i="1" u="sng" strike="noStrike" kern="0" cap="none" spc="0" normalizeH="0" baseline="0" noProof="0">
                <a:ln>
                  <a:noFill/>
                </a:ln>
                <a:solidFill>
                  <a:srgbClr val="000000"/>
                </a:solidFill>
                <a:effectLst/>
                <a:uLnTx/>
                <a:uFillTx/>
                <a:latin typeface="Calibri"/>
                <a:ea typeface="Calibri"/>
                <a:cs typeface="Calibri"/>
                <a:sym typeface="Calibri"/>
              </a:rPr>
              <a:t>Source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Blunden, J., and D. S. Arndt, Eds., 2017: State of the Climate in 2016. Bull. Amer. Meteor. Soc., 98 (8), Si–S277, doi:10.1175/2017BAMSStateoftheClimate.1.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6687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1"/>
          <p:cNvSpPr/>
          <p:nvPr/>
        </p:nvSpPr>
        <p:spPr>
          <a:xfrm>
            <a:off x="0" y="1524000"/>
            <a:ext cx="9144000" cy="51053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50"/>
              <a:buFont typeface="Calibri"/>
              <a:buNone/>
              <a:tabLst/>
              <a:defRPr/>
            </a:pPr>
            <a:r>
              <a:rPr kumimoji="0" lang="en-US" sz="1400" b="0" i="1" u="none" strike="noStrike" kern="0" cap="none" spc="0" normalizeH="0" baseline="0" noProof="0">
                <a:ln>
                  <a:noFill/>
                </a:ln>
                <a:solidFill>
                  <a:srgbClr val="000000"/>
                </a:solidFill>
                <a:effectLst/>
                <a:uLnTx/>
                <a:uFillTx/>
                <a:latin typeface="Calibri"/>
                <a:ea typeface="Calibri"/>
                <a:cs typeface="Calibri"/>
                <a:sym typeface="Calibri"/>
              </a:rPr>
              <a:t>Health and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5" name="Google Shape;605;p51"/>
          <p:cNvSpPr txBox="1"/>
          <p:nvPr/>
        </p:nvSpPr>
        <p:spPr>
          <a:xfrm>
            <a:off x="67547" y="620683"/>
            <a:ext cx="8931761" cy="5847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538CD5"/>
              </a:buClr>
              <a:buSzPts val="800"/>
              <a:buFont typeface="Arial"/>
              <a:buNone/>
              <a:tabLst/>
              <a:defRPr/>
            </a:pPr>
            <a:r>
              <a:rPr kumimoji="0" lang="en-US" sz="3200" b="1" i="0" u="none" strike="noStrike" kern="0" cap="none" spc="0" normalizeH="0" baseline="0" noProof="0">
                <a:ln>
                  <a:noFill/>
                </a:ln>
                <a:solidFill>
                  <a:srgbClr val="1A4654"/>
                </a:solidFill>
                <a:effectLst/>
                <a:uLnTx/>
                <a:uFillTx/>
                <a:latin typeface="Arial"/>
                <a:ea typeface="Arial"/>
                <a:cs typeface="Arial"/>
                <a:sym typeface="Arial"/>
              </a:rPr>
              <a:t>NCEI Stakeholder Profile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606" name="Google Shape;606;p51"/>
          <p:cNvGrpSpPr/>
          <p:nvPr/>
        </p:nvGrpSpPr>
        <p:grpSpPr>
          <a:xfrm>
            <a:off x="-1041774" y="2230188"/>
            <a:ext cx="10330558" cy="4399200"/>
            <a:chOff x="457200" y="2583533"/>
            <a:chExt cx="7589457" cy="3041243"/>
          </a:xfrm>
        </p:grpSpPr>
        <p:pic>
          <p:nvPicPr>
            <p:cNvPr id="607" name="Google Shape;607;p51"/>
            <p:cNvPicPr preferRelativeResize="0"/>
            <p:nvPr/>
          </p:nvPicPr>
          <p:blipFill rotWithShape="1">
            <a:blip r:embed="rId3">
              <a:alphaModFix/>
            </a:blip>
            <a:srcRect l="8895" t="6117" r="53905" b="57413"/>
            <a:stretch/>
          </p:blipFill>
          <p:spPr>
            <a:xfrm>
              <a:off x="2877303" y="2616342"/>
              <a:ext cx="3037946" cy="2695171"/>
            </a:xfrm>
            <a:prstGeom prst="rect">
              <a:avLst/>
            </a:prstGeom>
            <a:noFill/>
            <a:ln>
              <a:noFill/>
            </a:ln>
          </p:spPr>
        </p:pic>
        <p:sp>
          <p:nvSpPr>
            <p:cNvPr id="608" name="Google Shape;608;p51"/>
            <p:cNvSpPr txBox="1"/>
            <p:nvPr/>
          </p:nvSpPr>
          <p:spPr>
            <a:xfrm>
              <a:off x="5196711" y="2688214"/>
              <a:ext cx="2637278" cy="2904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Science, Technology, and Engineering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9" name="Google Shape;609;p51"/>
            <p:cNvSpPr txBox="1"/>
            <p:nvPr/>
          </p:nvSpPr>
          <p:spPr>
            <a:xfrm>
              <a:off x="5569180" y="4341330"/>
              <a:ext cx="2477477" cy="46166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Ecosystems (Agriculture/Aquaculture)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0" name="Google Shape;610;p51"/>
            <p:cNvSpPr txBox="1"/>
            <p:nvPr/>
          </p:nvSpPr>
          <p:spPr>
            <a:xfrm>
              <a:off x="1192291" y="5163112"/>
              <a:ext cx="2794902" cy="46166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Transportation and 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1" name="Google Shape;611;p51"/>
            <p:cNvSpPr txBox="1"/>
            <p:nvPr/>
          </p:nvSpPr>
          <p:spPr>
            <a:xfrm>
              <a:off x="2093497" y="4338932"/>
              <a:ext cx="1030703" cy="3968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Energy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2" name="Google Shape;612;p51"/>
            <p:cNvSpPr txBox="1"/>
            <p:nvPr/>
          </p:nvSpPr>
          <p:spPr>
            <a:xfrm>
              <a:off x="3236496" y="4115932"/>
              <a:ext cx="693731"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r>
                <a:rPr kumimoji="0" lang="en-US" sz="1400" b="1" i="0" u="none" strike="noStrike" kern="0" cap="none" spc="0" normalizeH="0" baseline="0" noProof="0">
                  <a:ln>
                    <a:noFill/>
                  </a:ln>
                  <a:solidFill>
                    <a:prstClr val="white"/>
                  </a:solidFill>
                  <a:effectLst/>
                  <a:uLnTx/>
                  <a:uFillTx/>
                  <a:latin typeface="Arial"/>
                  <a:ea typeface="Arial"/>
                  <a:cs typeface="Arial"/>
                  <a:sym typeface="Arial"/>
                </a:rPr>
                <a:t>12.4%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3" name="Google Shape;613;p51"/>
            <p:cNvSpPr txBox="1"/>
            <p:nvPr/>
          </p:nvSpPr>
          <p:spPr>
            <a:xfrm>
              <a:off x="3160296" y="3547007"/>
              <a:ext cx="693731"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r>
                <a:rPr kumimoji="0" lang="en-US" sz="1400" b="1" i="0" u="none" strike="noStrike" kern="0" cap="none" spc="0" normalizeH="0" baseline="0" noProof="0">
                  <a:ln>
                    <a:noFill/>
                  </a:ln>
                  <a:solidFill>
                    <a:prstClr val="white"/>
                  </a:solidFill>
                  <a:effectLst/>
                  <a:uLnTx/>
                  <a:uFillTx/>
                  <a:latin typeface="Arial"/>
                  <a:ea typeface="Arial"/>
                  <a:cs typeface="Arial"/>
                  <a:sym typeface="Arial"/>
                </a:rPr>
                <a:t>10.9%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4" name="Google Shape;614;p51"/>
            <p:cNvSpPr txBox="1"/>
            <p:nvPr/>
          </p:nvSpPr>
          <p:spPr>
            <a:xfrm>
              <a:off x="3500362" y="3041296"/>
              <a:ext cx="593883"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r>
                <a:rPr kumimoji="0" lang="en-US" sz="1400" b="1" i="0" u="none" strike="noStrike" kern="0" cap="none" spc="0" normalizeH="0" baseline="0" noProof="0">
                  <a:ln>
                    <a:noFill/>
                  </a:ln>
                  <a:solidFill>
                    <a:prstClr val="white"/>
                  </a:solidFill>
                  <a:effectLst/>
                  <a:uLnTx/>
                  <a:uFillTx/>
                  <a:latin typeface="Arial"/>
                  <a:ea typeface="Arial"/>
                  <a:cs typeface="Arial"/>
                  <a:sym typeface="Arial"/>
                </a:rPr>
                <a:t>7.6%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5" name="Google Shape;615;p51"/>
            <p:cNvSpPr txBox="1"/>
            <p:nvPr/>
          </p:nvSpPr>
          <p:spPr>
            <a:xfrm>
              <a:off x="3917648" y="2788440"/>
              <a:ext cx="593883" cy="307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50"/>
                <a:buFont typeface="Arial"/>
                <a:buNone/>
                <a:tabLst/>
                <a:defRPr/>
              </a:pPr>
              <a:r>
                <a:rPr kumimoji="0" lang="en-US" sz="1400" b="1" i="0" u="none" strike="noStrike" kern="0" cap="none" spc="0" normalizeH="0" baseline="0" noProof="0">
                  <a:ln>
                    <a:noFill/>
                  </a:ln>
                  <a:solidFill>
                    <a:prstClr val="white"/>
                  </a:solidFill>
                  <a:effectLst/>
                  <a:uLnTx/>
                  <a:uFillTx/>
                  <a:latin typeface="Arial"/>
                  <a:ea typeface="Arial"/>
                  <a:cs typeface="Arial"/>
                  <a:sym typeface="Arial"/>
                </a:rPr>
                <a:t>6.9%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6" name="Google Shape;616;p51"/>
            <p:cNvSpPr txBox="1"/>
            <p:nvPr/>
          </p:nvSpPr>
          <p:spPr>
            <a:xfrm>
              <a:off x="457200" y="3291005"/>
              <a:ext cx="2671005" cy="1200329"/>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Insurance, Finance, and Legal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7" name="Google Shape;617;p51"/>
            <p:cNvSpPr txBox="1"/>
            <p:nvPr/>
          </p:nvSpPr>
          <p:spPr>
            <a:xfrm>
              <a:off x="1945208" y="2583533"/>
              <a:ext cx="1578284" cy="38218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Emergency Management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618" name="Google Shape;618;p51"/>
          <p:cNvSpPr txBox="1"/>
          <p:nvPr/>
        </p:nvSpPr>
        <p:spPr>
          <a:xfrm>
            <a:off x="3149342" y="1674350"/>
            <a:ext cx="831119" cy="70725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600"/>
              <a:buFont typeface="Calibri"/>
              <a:buNone/>
              <a:tabLst/>
              <a:defRPr/>
            </a:pPr>
            <a:endParaRPr kumimoji="0" sz="1600" b="0" i="1"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Pts val="400"/>
              <a:buFont typeface="Calibri"/>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Health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31645650"/>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2"/>
          <p:cNvSpPr txBox="1"/>
          <p:nvPr/>
        </p:nvSpPr>
        <p:spPr>
          <a:xfrm>
            <a:off x="71196" y="562531"/>
            <a:ext cx="9001610" cy="76944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1A4654"/>
              </a:buClr>
              <a:buSzPts val="1100"/>
              <a:buFont typeface="Arial Narrow"/>
              <a:buNone/>
              <a:tabLst/>
              <a:defRPr/>
            </a:pPr>
            <a:r>
              <a:rPr kumimoji="0" lang="en-US" sz="4400" b="1" i="0" u="none" strike="noStrike" kern="0" cap="none" spc="0" normalizeH="0" baseline="0" noProof="0">
                <a:ln>
                  <a:noFill/>
                </a:ln>
                <a:solidFill>
                  <a:srgbClr val="1A4654"/>
                </a:solidFill>
                <a:effectLst/>
                <a:uLnTx/>
                <a:uFillTx/>
                <a:latin typeface="Arial Narrow"/>
                <a:ea typeface="Arial Narrow"/>
                <a:cs typeface="Arial Narrow"/>
                <a:sym typeface="Arial Narrow"/>
              </a:rPr>
              <a:t>What kind of data is accessed?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25" name="Google Shape;625;p52"/>
          <p:cNvPicPr preferRelativeResize="0"/>
          <p:nvPr/>
        </p:nvPicPr>
        <p:blipFill rotWithShape="1">
          <a:blip r:embed="rId3">
            <a:alphaModFix/>
          </a:blip>
          <a:srcRect/>
          <a:stretch/>
        </p:blipFill>
        <p:spPr>
          <a:xfrm>
            <a:off x="1425310" y="1578528"/>
            <a:ext cx="6229340" cy="4237631"/>
          </a:xfrm>
          <a:prstGeom prst="rect">
            <a:avLst/>
          </a:prstGeom>
          <a:noFill/>
          <a:ln>
            <a:noFill/>
          </a:ln>
        </p:spPr>
      </p:pic>
      <p:sp>
        <p:nvSpPr>
          <p:cNvPr id="626" name="Google Shape;626;p52"/>
          <p:cNvSpPr txBox="1"/>
          <p:nvPr/>
        </p:nvSpPr>
        <p:spPr>
          <a:xfrm>
            <a:off x="118381" y="5679994"/>
            <a:ext cx="8907234" cy="1007317"/>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310"/>
              <a:buFont typeface="Calibri"/>
              <a:buNone/>
              <a:tabLst/>
              <a:defRPr/>
            </a:pPr>
            <a:r>
              <a:rPr kumimoji="0" lang="en-US" sz="1240" b="1" i="0" u="none" strike="noStrike" kern="0" cap="none" spc="0" normalizeH="0" baseline="0" noProof="0">
                <a:ln>
                  <a:noFill/>
                </a:ln>
                <a:solidFill>
                  <a:prstClr val="black"/>
                </a:solidFill>
                <a:effectLst/>
                <a:uLnTx/>
                <a:uFillTx/>
                <a:latin typeface="Calibri"/>
                <a:ea typeface="Calibri"/>
                <a:cs typeface="Calibri"/>
                <a:sym typeface="Calibri"/>
              </a:rPr>
              <a:t>- Water resource managers rely on the information to help officials and planners make informed decisions about a finite resource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prstClr val="black"/>
              </a:buClr>
              <a:buSzPts val="310"/>
              <a:buFont typeface="Calibri"/>
              <a:buNone/>
              <a:tabLst/>
              <a:defRPr/>
            </a:pPr>
            <a:r>
              <a:rPr kumimoji="0" lang="en-US" sz="1240" b="1" i="0" u="none" strike="noStrike" kern="0" cap="none" spc="0" normalizeH="0" baseline="0" noProof="0">
                <a:ln>
                  <a:noFill/>
                </a:ln>
                <a:solidFill>
                  <a:prstClr val="black"/>
                </a:solidFill>
                <a:effectLst/>
                <a:uLnTx/>
                <a:uFillTx/>
                <a:latin typeface="Calibri"/>
                <a:ea typeface="Calibri"/>
                <a:cs typeface="Calibri"/>
                <a:sym typeface="Calibri"/>
              </a:rPr>
              <a:t>- The American Society of Heating, Refrigerating, and Air Conditioning Engineers uses the data to develop heating/cooling engineering standards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prstClr val="black"/>
              </a:buClr>
              <a:buSzPts val="310"/>
              <a:buFont typeface="Calibri"/>
              <a:buNone/>
              <a:tabLst/>
              <a:defRPr/>
            </a:pPr>
            <a:r>
              <a:rPr kumimoji="0" lang="en-US" sz="1240" b="1" i="0" u="none" strike="noStrike" kern="0" cap="none" spc="0" normalizeH="0" baseline="0" noProof="0">
                <a:ln>
                  <a:noFill/>
                </a:ln>
                <a:solidFill>
                  <a:prstClr val="black"/>
                </a:solidFill>
                <a:effectLst/>
                <a:uLnTx/>
                <a:uFillTx/>
                <a:latin typeface="Calibri"/>
                <a:ea typeface="Calibri"/>
                <a:cs typeface="Calibri"/>
                <a:sym typeface="Calibri"/>
              </a:rPr>
              <a:t>- Insurance and reinsurance companies make use of weather and climate data to calibrate their catastrophe models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03660418"/>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72" descr="es_intro-pathways_v3.pdf"/>
          <p:cNvPicPr preferRelativeResize="0"/>
          <p:nvPr/>
        </p:nvPicPr>
        <p:blipFill rotWithShape="1">
          <a:blip r:embed="rId3">
            <a:alphaModFix/>
          </a:blip>
          <a:srcRect/>
          <a:stretch/>
        </p:blipFill>
        <p:spPr>
          <a:xfrm>
            <a:off x="-381000" y="-2667000"/>
            <a:ext cx="9677400" cy="12523691"/>
          </a:xfrm>
          <a:prstGeom prst="rect">
            <a:avLst/>
          </a:prstGeom>
          <a:noFill/>
          <a:ln>
            <a:noFill/>
          </a:ln>
        </p:spPr>
      </p:pic>
    </p:spTree>
    <p:extLst>
      <p:ext uri="{BB962C8B-B14F-4D97-AF65-F5344CB8AC3E}">
        <p14:creationId xmlns:p14="http://schemas.microsoft.com/office/powerpoint/2010/main" val="383141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 y="0"/>
            <a:ext cx="9144000" cy="6858000"/>
          </a:xfrm>
          <a:prstGeom prst="rect">
            <a:avLst/>
          </a:prstGeom>
        </p:spPr>
      </p:pic>
    </p:spTree>
    <p:extLst>
      <p:ext uri="{BB962C8B-B14F-4D97-AF65-F5344CB8AC3E}">
        <p14:creationId xmlns:p14="http://schemas.microsoft.com/office/powerpoint/2010/main" val="1244930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3"/>
          <p:cNvSpPr txBox="1">
            <a:spLocks noGrp="1"/>
          </p:cNvSpPr>
          <p:nvPr>
            <p:ph type="title"/>
          </p:nvPr>
        </p:nvSpPr>
        <p:spPr>
          <a:xfrm>
            <a:off x="457200" y="685800"/>
            <a:ext cx="8229600" cy="4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D7499"/>
              </a:buClr>
              <a:buSzPts val="1000"/>
              <a:buFont typeface="Arial Narrow"/>
              <a:buNone/>
            </a:pPr>
            <a:r>
              <a:rPr lang="en-US" sz="4000" b="1" i="0" u="none" strike="noStrike" cap="none">
                <a:solidFill>
                  <a:srgbClr val="1A4654"/>
                </a:solidFill>
                <a:latin typeface="Arial Narrow"/>
                <a:ea typeface="Arial Narrow"/>
                <a:cs typeface="Arial Narrow"/>
                <a:sym typeface="Arial Narrow"/>
              </a:rPr>
              <a:t>Climate Impacts on Human Health</a:t>
            </a:r>
            <a:endParaRPr sz="4400" b="0" i="0" u="none" strike="noStrike" cap="none">
              <a:solidFill>
                <a:srgbClr val="3D7499"/>
              </a:solidFill>
              <a:latin typeface="Arial Narrow"/>
              <a:ea typeface="Arial Narrow"/>
              <a:cs typeface="Arial Narrow"/>
              <a:sym typeface="Arial Narrow"/>
            </a:endParaRPr>
          </a:p>
        </p:txBody>
      </p:sp>
      <p:pic>
        <p:nvPicPr>
          <p:cNvPr id="799" name="Google Shape;799;p73"/>
          <p:cNvPicPr preferRelativeResize="0"/>
          <p:nvPr/>
        </p:nvPicPr>
        <p:blipFill rotWithShape="1">
          <a:blip r:embed="rId3">
            <a:alphaModFix/>
          </a:blip>
          <a:srcRect/>
          <a:stretch/>
        </p:blipFill>
        <p:spPr>
          <a:xfrm>
            <a:off x="1817906" y="1450700"/>
            <a:ext cx="5403909" cy="5333997"/>
          </a:xfrm>
          <a:prstGeom prst="rect">
            <a:avLst/>
          </a:prstGeom>
          <a:noFill/>
          <a:ln>
            <a:noFill/>
          </a:ln>
        </p:spPr>
      </p:pic>
    </p:spTree>
    <p:extLst>
      <p:ext uri="{BB962C8B-B14F-4D97-AF65-F5344CB8AC3E}">
        <p14:creationId xmlns:p14="http://schemas.microsoft.com/office/powerpoint/2010/main" val="1029323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4"/>
          <p:cNvSpPr txBox="1">
            <a:spLocks noGrp="1"/>
          </p:cNvSpPr>
          <p:nvPr>
            <p:ph type="title"/>
          </p:nvPr>
        </p:nvSpPr>
        <p:spPr>
          <a:xfrm>
            <a:off x="228600" y="363406"/>
            <a:ext cx="8686800" cy="1143299"/>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3D7499"/>
              </a:buClr>
              <a:buSzPts val="800"/>
              <a:buFont typeface="Arial Narrow"/>
              <a:buNone/>
            </a:pPr>
            <a:r>
              <a:rPr lang="en-US" sz="3200" b="1" i="0" u="none" strike="noStrike" cap="none">
                <a:solidFill>
                  <a:srgbClr val="1A4654"/>
                </a:solidFill>
                <a:latin typeface="Arial Narrow"/>
                <a:ea typeface="Arial Narrow"/>
                <a:cs typeface="Arial Narrow"/>
                <a:sym typeface="Arial Narrow"/>
              </a:rPr>
              <a:t>Monitoring and Assessing the Earth’s Climate:</a:t>
            </a:r>
            <a:br>
              <a:rPr lang="en-US" sz="3200" b="1" i="0" u="none" strike="noStrike" cap="none">
                <a:solidFill>
                  <a:srgbClr val="1A4654"/>
                </a:solidFill>
                <a:latin typeface="Arial Narrow"/>
                <a:ea typeface="Arial Narrow"/>
                <a:cs typeface="Arial Narrow"/>
                <a:sym typeface="Arial Narrow"/>
              </a:rPr>
            </a:br>
            <a:r>
              <a:rPr lang="en-US" sz="3200" b="1" i="0" u="none" strike="noStrike" cap="none">
                <a:solidFill>
                  <a:srgbClr val="1A4654"/>
                </a:solidFill>
                <a:latin typeface="Arial Narrow"/>
                <a:ea typeface="Arial Narrow"/>
                <a:cs typeface="Arial Narrow"/>
                <a:sym typeface="Arial Narrow"/>
              </a:rPr>
              <a:t>International, National, Annual Assessments</a:t>
            </a:r>
            <a:endParaRPr sz="4400" b="0" i="0" u="none" strike="noStrike" cap="none">
              <a:solidFill>
                <a:srgbClr val="3D7499"/>
              </a:solidFill>
              <a:latin typeface="Arial Narrow"/>
              <a:ea typeface="Arial Narrow"/>
              <a:cs typeface="Arial Narrow"/>
              <a:sym typeface="Arial Narrow"/>
            </a:endParaRPr>
          </a:p>
        </p:txBody>
      </p:sp>
      <p:grpSp>
        <p:nvGrpSpPr>
          <p:cNvPr id="806" name="Google Shape;806;p74"/>
          <p:cNvGrpSpPr/>
          <p:nvPr/>
        </p:nvGrpSpPr>
        <p:grpSpPr>
          <a:xfrm>
            <a:off x="364782" y="1449741"/>
            <a:ext cx="8245817" cy="5123415"/>
            <a:chOff x="136181" y="1449741"/>
            <a:chExt cx="8245817" cy="5123415"/>
          </a:xfrm>
        </p:grpSpPr>
        <p:sp>
          <p:nvSpPr>
            <p:cNvPr id="807" name="Google Shape;807;p74"/>
            <p:cNvSpPr txBox="1"/>
            <p:nvPr/>
          </p:nvSpPr>
          <p:spPr>
            <a:xfrm>
              <a:off x="228600" y="1449741"/>
              <a:ext cx="8153398" cy="6461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50"/>
                <a:buFont typeface="Calibri"/>
                <a:buNone/>
                <a:tabLst/>
                <a:defRPr/>
              </a:pPr>
              <a:r>
                <a:rPr kumimoji="0" lang="en-US" sz="1800" b="0" i="0" u="none" strike="noStrike" kern="0" cap="none" spc="0" normalizeH="0" baseline="0" noProof="0">
                  <a:ln>
                    <a:noFill/>
                  </a:ln>
                  <a:solidFill>
                    <a:srgbClr val="000000"/>
                  </a:solidFill>
                  <a:effectLst/>
                  <a:uLnTx/>
                  <a:uFillTx/>
                  <a:latin typeface="Arial Narrow"/>
                  <a:ea typeface="Arial Narrow"/>
                  <a:cs typeface="Arial Narrow"/>
                  <a:sym typeface="Arial Narrow"/>
                </a:rPr>
                <a:t>Over 50 peer-reviewed papers every year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2D1BB5"/>
                </a:solidFill>
                <a:effectLst/>
                <a:uLnTx/>
                <a:uFillTx/>
                <a:latin typeface="Calibri"/>
                <a:ea typeface="Calibri"/>
                <a:cs typeface="Calibri"/>
                <a:sym typeface="Calibri"/>
              </a:endParaRPr>
            </a:p>
          </p:txBody>
        </p:sp>
        <p:grpSp>
          <p:nvGrpSpPr>
            <p:cNvPr id="808" name="Google Shape;808;p74"/>
            <p:cNvGrpSpPr/>
            <p:nvPr/>
          </p:nvGrpSpPr>
          <p:grpSpPr>
            <a:xfrm>
              <a:off x="136181" y="1838558"/>
              <a:ext cx="2378400" cy="4724400"/>
              <a:chOff x="136181" y="1838558"/>
              <a:chExt cx="2378400" cy="4724400"/>
            </a:xfrm>
          </p:grpSpPr>
          <p:sp>
            <p:nvSpPr>
              <p:cNvPr id="809" name="Google Shape;809;p74"/>
              <p:cNvSpPr/>
              <p:nvPr/>
            </p:nvSpPr>
            <p:spPr>
              <a:xfrm>
                <a:off x="136181" y="1838558"/>
                <a:ext cx="2378400" cy="4724400"/>
              </a:xfrm>
              <a:prstGeom prst="rect">
                <a:avLst/>
              </a:prstGeom>
              <a:solidFill>
                <a:schemeClr val="accent1">
                  <a:alpha val="8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810" name="Google Shape;810;p74"/>
              <p:cNvGrpSpPr/>
              <p:nvPr/>
            </p:nvGrpSpPr>
            <p:grpSpPr>
              <a:xfrm>
                <a:off x="136181" y="1999899"/>
                <a:ext cx="2378400" cy="4486768"/>
                <a:chOff x="136181" y="1999899"/>
                <a:chExt cx="2378400" cy="4486768"/>
              </a:xfrm>
            </p:grpSpPr>
            <p:pic>
              <p:nvPicPr>
                <p:cNvPr id="811" name="Google Shape;811;p74"/>
                <p:cNvPicPr preferRelativeResize="0"/>
                <p:nvPr/>
              </p:nvPicPr>
              <p:blipFill rotWithShape="1">
                <a:blip r:embed="rId3">
                  <a:alphaModFix/>
                </a:blip>
                <a:srcRect/>
                <a:stretch/>
              </p:blipFill>
              <p:spPr>
                <a:xfrm>
                  <a:off x="304800" y="1999899"/>
                  <a:ext cx="1544700" cy="1950299"/>
                </a:xfrm>
                <a:prstGeom prst="rect">
                  <a:avLst/>
                </a:prstGeom>
                <a:noFill/>
                <a:ln>
                  <a:noFill/>
                </a:ln>
              </p:spPr>
            </p:pic>
            <p:pic>
              <p:nvPicPr>
                <p:cNvPr id="812" name="Google Shape;812;p74"/>
                <p:cNvPicPr preferRelativeResize="0"/>
                <p:nvPr/>
              </p:nvPicPr>
              <p:blipFill rotWithShape="1">
                <a:blip r:embed="rId4">
                  <a:alphaModFix/>
                </a:blip>
                <a:srcRect/>
                <a:stretch/>
              </p:blipFill>
              <p:spPr>
                <a:xfrm>
                  <a:off x="838200" y="2600558"/>
                  <a:ext cx="1544700" cy="1947600"/>
                </a:xfrm>
                <a:prstGeom prst="rect">
                  <a:avLst/>
                </a:prstGeom>
                <a:noFill/>
                <a:ln>
                  <a:noFill/>
                </a:ln>
              </p:spPr>
            </p:pic>
            <p:sp>
              <p:nvSpPr>
                <p:cNvPr id="813" name="Google Shape;813;p74"/>
                <p:cNvSpPr txBox="1"/>
                <p:nvPr/>
              </p:nvSpPr>
              <p:spPr>
                <a:xfrm>
                  <a:off x="136181" y="4547767"/>
                  <a:ext cx="2378400" cy="1938900"/>
                </a:xfrm>
                <a:prstGeom prst="rect">
                  <a:avLst/>
                </a:prstGeom>
                <a:noFill/>
                <a:ln>
                  <a:noFill/>
                </a:ln>
              </p:spPr>
              <p:txBody>
                <a:bodyPr spcFirstLastPara="1" wrap="square" lIns="91425" tIns="45700" rIns="91425" bIns="45700" anchor="t" anchorCtr="0">
                  <a:noAutofit/>
                </a:bodyPr>
                <a:lstStyle/>
                <a:p>
                  <a:pPr marL="169862" marR="0" lvl="0" indent="-169862" algn="ctr" defTabSz="914400" rtl="0" eaLnBrk="1" fontAlgn="auto" latinLnBrk="0" hangingPunct="1">
                    <a:lnSpc>
                      <a:spcPct val="100000"/>
                    </a:lnSpc>
                    <a:spcBef>
                      <a:spcPts val="0"/>
                    </a:spcBef>
                    <a:spcAft>
                      <a:spcPts val="0"/>
                    </a:spcAft>
                    <a:buClr>
                      <a:prstClr val="black"/>
                    </a:buClr>
                    <a:buSzPts val="450"/>
                    <a:buFont typeface="Calibri"/>
                    <a:buNone/>
                    <a:tabLst/>
                    <a:defRPr/>
                  </a:pPr>
                  <a:r>
                    <a:rPr kumimoji="0" lang="en-US" sz="1800" b="0" i="0" u="none" strike="noStrike" kern="0" cap="none" spc="0" normalizeH="0" baseline="0" noProof="0">
                      <a:ln>
                        <a:noFill/>
                      </a:ln>
                      <a:solidFill>
                        <a:prstClr val="black"/>
                      </a:solidFill>
                      <a:effectLst/>
                      <a:uLnTx/>
                      <a:uFillTx/>
                      <a:latin typeface="Calibri"/>
                      <a:ea typeface="Calibri"/>
                      <a:cs typeface="Calibri"/>
                      <a:sym typeface="Calibri"/>
                    </a:rPr>
                    <a:t>International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ctr" defTabSz="914400" rtl="0" eaLnBrk="1" fontAlgn="auto" latinLnBrk="0" hangingPunct="1">
                    <a:lnSpc>
                      <a:spcPct val="100000"/>
                    </a:lnSpc>
                    <a:spcBef>
                      <a:spcPts val="0"/>
                    </a:spcBef>
                    <a:spcAft>
                      <a:spcPts val="0"/>
                    </a:spcAft>
                    <a:buClr>
                      <a:prstClr val="black"/>
                    </a:buClr>
                    <a:buSzPts val="450"/>
                    <a:buFont typeface="Calibri"/>
                    <a:buNone/>
                    <a:tabLst/>
                    <a:defRPr/>
                  </a:pPr>
                  <a:r>
                    <a:rPr kumimoji="0" lang="en-US" sz="1800" b="0" i="0" u="none" strike="noStrike" kern="0" cap="none" spc="0" normalizeH="0" baseline="0" noProof="0">
                      <a:ln>
                        <a:noFill/>
                      </a:ln>
                      <a:solidFill>
                        <a:prstClr val="black"/>
                      </a:solidFill>
                      <a:effectLst/>
                      <a:uLnTx/>
                      <a:uFillTx/>
                      <a:latin typeface="Calibri"/>
                      <a:ea typeface="Calibri"/>
                      <a:cs typeface="Calibri"/>
                      <a:sym typeface="Calibri"/>
                    </a:rPr>
                    <a:t>Assessments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Lead authors and review editors on Fourth Assessment Report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Lead authors on Fifth Assessment Report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Lead authors on Special Report on Extremes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814" name="Google Shape;814;p74"/>
            <p:cNvGrpSpPr/>
            <p:nvPr/>
          </p:nvGrpSpPr>
          <p:grpSpPr>
            <a:xfrm>
              <a:off x="3031781" y="1838558"/>
              <a:ext cx="2378401" cy="4724400"/>
              <a:chOff x="3031781" y="1838558"/>
              <a:chExt cx="2378401" cy="4724400"/>
            </a:xfrm>
          </p:grpSpPr>
          <p:sp>
            <p:nvSpPr>
              <p:cNvPr id="815" name="Google Shape;815;p74"/>
              <p:cNvSpPr/>
              <p:nvPr/>
            </p:nvSpPr>
            <p:spPr>
              <a:xfrm>
                <a:off x="3031782" y="1838558"/>
                <a:ext cx="2378400" cy="4724400"/>
              </a:xfrm>
              <a:prstGeom prst="rect">
                <a:avLst/>
              </a:prstGeom>
              <a:solidFill>
                <a:schemeClr val="accent3">
                  <a:alpha val="80000"/>
                </a:schemeClr>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816" name="Google Shape;816;p74"/>
              <p:cNvGrpSpPr/>
              <p:nvPr/>
            </p:nvGrpSpPr>
            <p:grpSpPr>
              <a:xfrm>
                <a:off x="3031781" y="1925516"/>
                <a:ext cx="2378398" cy="4495837"/>
                <a:chOff x="3031781" y="1925516"/>
                <a:chExt cx="2378398" cy="4495837"/>
              </a:xfrm>
            </p:grpSpPr>
            <p:pic>
              <p:nvPicPr>
                <p:cNvPr id="817" name="Google Shape;817;p74"/>
                <p:cNvPicPr preferRelativeResize="0"/>
                <p:nvPr/>
              </p:nvPicPr>
              <p:blipFill rotWithShape="1">
                <a:blip r:embed="rId5">
                  <a:alphaModFix/>
                </a:blip>
                <a:srcRect/>
                <a:stretch/>
              </p:blipFill>
              <p:spPr>
                <a:xfrm>
                  <a:off x="3118474" y="1925516"/>
                  <a:ext cx="1542899" cy="2005199"/>
                </a:xfrm>
                <a:prstGeom prst="rect">
                  <a:avLst/>
                </a:prstGeom>
                <a:noFill/>
                <a:ln w="9525" cap="flat" cmpd="sng">
                  <a:solidFill>
                    <a:srgbClr val="FEFEFE"/>
                  </a:solidFill>
                  <a:prstDash val="solid"/>
                  <a:round/>
                  <a:headEnd type="none" w="sm" len="sm"/>
                  <a:tailEnd type="none" w="sm" len="sm"/>
                </a:ln>
              </p:spPr>
            </p:pic>
            <p:pic>
              <p:nvPicPr>
                <p:cNvPr id="818" name="Google Shape;818;p74"/>
                <p:cNvPicPr preferRelativeResize="0"/>
                <p:nvPr/>
              </p:nvPicPr>
              <p:blipFill rotWithShape="1">
                <a:blip r:embed="rId6">
                  <a:alphaModFix/>
                </a:blip>
                <a:srcRect l="10329" t="9605" r="12587" b="5763"/>
                <a:stretch/>
              </p:blipFill>
              <p:spPr>
                <a:xfrm>
                  <a:off x="3409667" y="2267900"/>
                  <a:ext cx="1622699" cy="1947597"/>
                </a:xfrm>
                <a:prstGeom prst="rect">
                  <a:avLst/>
                </a:prstGeom>
                <a:noFill/>
                <a:ln>
                  <a:noFill/>
                </a:ln>
              </p:spPr>
            </p:pic>
            <p:pic>
              <p:nvPicPr>
                <p:cNvPr id="819" name="Google Shape;819;p74"/>
                <p:cNvPicPr preferRelativeResize="0"/>
                <p:nvPr/>
              </p:nvPicPr>
              <p:blipFill rotWithShape="1">
                <a:blip r:embed="rId7">
                  <a:alphaModFix/>
                </a:blip>
                <a:srcRect/>
                <a:stretch/>
              </p:blipFill>
              <p:spPr>
                <a:xfrm>
                  <a:off x="3849339" y="2735916"/>
                  <a:ext cx="1507199" cy="1926299"/>
                </a:xfrm>
                <a:prstGeom prst="rect">
                  <a:avLst/>
                </a:prstGeom>
                <a:noFill/>
                <a:ln>
                  <a:noFill/>
                </a:ln>
              </p:spPr>
            </p:pic>
            <p:sp>
              <p:nvSpPr>
                <p:cNvPr id="820" name="Google Shape;820;p74"/>
                <p:cNvSpPr txBox="1"/>
                <p:nvPr/>
              </p:nvSpPr>
              <p:spPr>
                <a:xfrm>
                  <a:off x="3031781" y="4666953"/>
                  <a:ext cx="2378398" cy="1754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450"/>
                    <a:buFont typeface="Calibri"/>
                    <a:buNone/>
                    <a:tabLst/>
                    <a:defRPr/>
                  </a:pPr>
                  <a:r>
                    <a:rPr kumimoji="0" lang="en-US" sz="1800" b="0" i="0" u="none" strike="noStrike" kern="0" cap="none" spc="0" normalizeH="0" baseline="0" noProof="0">
                      <a:ln>
                        <a:noFill/>
                      </a:ln>
                      <a:solidFill>
                        <a:prstClr val="black"/>
                      </a:solidFill>
                      <a:effectLst/>
                      <a:uLnTx/>
                      <a:uFillTx/>
                      <a:latin typeface="Calibri"/>
                      <a:ea typeface="Calibri"/>
                      <a:cs typeface="Calibri"/>
                      <a:sym typeface="Calibri"/>
                    </a:rPr>
                    <a:t>National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450"/>
                    <a:buFont typeface="Calibri"/>
                    <a:buNone/>
                    <a:tabLst/>
                    <a:defRPr/>
                  </a:pPr>
                  <a:r>
                    <a:rPr kumimoji="0" lang="en-US" sz="1800" b="0" i="0" u="none" strike="noStrike" kern="0" cap="none" spc="0" normalizeH="0" baseline="0" noProof="0">
                      <a:ln>
                        <a:noFill/>
                      </a:ln>
                      <a:solidFill>
                        <a:prstClr val="black"/>
                      </a:solidFill>
                      <a:effectLst/>
                      <a:uLnTx/>
                      <a:uFillTx/>
                      <a:latin typeface="Calibri"/>
                      <a:ea typeface="Calibri"/>
                      <a:cs typeface="Calibri"/>
                      <a:sym typeface="Calibri"/>
                    </a:rPr>
                    <a:t>Assessments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Provides leadership for all National Climate Assessments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Hosts National Assessment’s Technical Support Unit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None/>
                    <a:tabLst/>
                    <a:defRPr/>
                  </a:pPr>
                  <a:endParaRPr kumimoji="0" sz="1200" b="0" i="0" u="none" strike="noStrike" kern="0" cap="none" spc="0" normalizeH="0" baseline="0" noProof="0">
                    <a:ln>
                      <a:noFill/>
                    </a:ln>
                    <a:solidFill>
                      <a:prstClr val="black"/>
                    </a:solidFill>
                    <a:effectLst/>
                    <a:uLnTx/>
                    <a:uFillTx/>
                    <a:latin typeface="Calibri"/>
                    <a:ea typeface="Calibri"/>
                    <a:cs typeface="Calibri"/>
                    <a:sym typeface="Calibri"/>
                  </a:endParaRPr>
                </a:p>
              </p:txBody>
            </p:sp>
          </p:grpSp>
        </p:grpSp>
        <p:grpSp>
          <p:nvGrpSpPr>
            <p:cNvPr id="821" name="Google Shape;821;p74"/>
            <p:cNvGrpSpPr/>
            <p:nvPr/>
          </p:nvGrpSpPr>
          <p:grpSpPr>
            <a:xfrm>
              <a:off x="5959100" y="1838558"/>
              <a:ext cx="2346599" cy="4734598"/>
              <a:chOff x="5959100" y="1838558"/>
              <a:chExt cx="2346599" cy="4734598"/>
            </a:xfrm>
          </p:grpSpPr>
          <p:sp>
            <p:nvSpPr>
              <p:cNvPr id="822" name="Google Shape;822;p74"/>
              <p:cNvSpPr/>
              <p:nvPr/>
            </p:nvSpPr>
            <p:spPr>
              <a:xfrm>
                <a:off x="5959100" y="1838558"/>
                <a:ext cx="2346599" cy="4734598"/>
              </a:xfrm>
              <a:prstGeom prst="rect">
                <a:avLst/>
              </a:prstGeom>
              <a:solidFill>
                <a:schemeClr val="accent5">
                  <a:alpha val="80000"/>
                </a:schemeClr>
              </a:solidFill>
              <a:ln w="25400" cap="flat" cmpd="sng">
                <a:solidFill>
                  <a:srgbClr val="367D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a:ea typeface="Calibri"/>
                  <a:cs typeface="Calibri"/>
                  <a:sym typeface="Calibri"/>
                </a:endParaRPr>
              </a:p>
            </p:txBody>
          </p:sp>
          <p:grpSp>
            <p:nvGrpSpPr>
              <p:cNvPr id="823" name="Google Shape;823;p74"/>
              <p:cNvGrpSpPr/>
              <p:nvPr/>
            </p:nvGrpSpPr>
            <p:grpSpPr>
              <a:xfrm>
                <a:off x="5959100" y="1951272"/>
                <a:ext cx="2346599" cy="4608708"/>
                <a:chOff x="5959100" y="1951272"/>
                <a:chExt cx="2346599" cy="4608708"/>
              </a:xfrm>
            </p:grpSpPr>
            <p:pic>
              <p:nvPicPr>
                <p:cNvPr id="824" name="Google Shape;824;p74"/>
                <p:cNvPicPr preferRelativeResize="0"/>
                <p:nvPr/>
              </p:nvPicPr>
              <p:blipFill rotWithShape="1">
                <a:blip r:embed="rId8">
                  <a:alphaModFix/>
                </a:blip>
                <a:srcRect t="4516"/>
                <a:stretch/>
              </p:blipFill>
              <p:spPr>
                <a:xfrm>
                  <a:off x="6096000" y="1951272"/>
                  <a:ext cx="1588199" cy="1963800"/>
                </a:xfrm>
                <a:prstGeom prst="rect">
                  <a:avLst/>
                </a:prstGeom>
                <a:noFill/>
                <a:ln>
                  <a:noFill/>
                </a:ln>
              </p:spPr>
            </p:pic>
            <p:pic>
              <p:nvPicPr>
                <p:cNvPr id="825" name="Google Shape;825;p74"/>
                <p:cNvPicPr preferRelativeResize="0"/>
                <p:nvPr/>
              </p:nvPicPr>
              <p:blipFill rotWithShape="1">
                <a:blip r:embed="rId9">
                  <a:alphaModFix/>
                </a:blip>
                <a:srcRect b="3827"/>
                <a:stretch/>
              </p:blipFill>
              <p:spPr>
                <a:xfrm>
                  <a:off x="6381860" y="2371958"/>
                  <a:ext cx="1576498" cy="1963800"/>
                </a:xfrm>
                <a:prstGeom prst="rect">
                  <a:avLst/>
                </a:prstGeom>
                <a:noFill/>
                <a:ln>
                  <a:noFill/>
                </a:ln>
              </p:spPr>
            </p:pic>
            <p:sp>
              <p:nvSpPr>
                <p:cNvPr id="826" name="Google Shape;826;p74"/>
                <p:cNvSpPr txBox="1"/>
                <p:nvPr/>
              </p:nvSpPr>
              <p:spPr>
                <a:xfrm>
                  <a:off x="5959100" y="5174882"/>
                  <a:ext cx="2346599" cy="138509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450"/>
                    <a:buFont typeface="Calibri"/>
                    <a:buNone/>
                    <a:tabLst/>
                    <a:defRPr/>
                  </a:pPr>
                  <a:r>
                    <a:rPr kumimoji="0" lang="en-US" sz="1800" b="0" i="0" u="none" strike="noStrike" kern="0" cap="none" spc="0" normalizeH="0" baseline="0" noProof="0">
                      <a:ln>
                        <a:noFill/>
                      </a:ln>
                      <a:solidFill>
                        <a:prstClr val="black"/>
                      </a:solidFill>
                      <a:effectLst/>
                      <a:uLnTx/>
                      <a:uFillTx/>
                      <a:latin typeface="Calibri"/>
                      <a:ea typeface="Calibri"/>
                      <a:cs typeface="Calibri"/>
                      <a:sym typeface="Calibri"/>
                    </a:rPr>
                    <a:t>Annual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black"/>
                    </a:buClr>
                    <a:buSzPts val="450"/>
                    <a:buFont typeface="Calibri"/>
                    <a:buNone/>
                    <a:tabLst/>
                    <a:defRPr/>
                  </a:pPr>
                  <a:r>
                    <a:rPr kumimoji="0" lang="en-US" sz="1800" b="0" i="0" u="none" strike="noStrike" kern="0" cap="none" spc="0" normalizeH="0" baseline="0" noProof="0">
                      <a:ln>
                        <a:noFill/>
                      </a:ln>
                      <a:solidFill>
                        <a:prstClr val="black"/>
                      </a:solidFill>
                      <a:effectLst/>
                      <a:uLnTx/>
                      <a:uFillTx/>
                      <a:latin typeface="Calibri"/>
                      <a:ea typeface="Calibri"/>
                      <a:cs typeface="Calibri"/>
                      <a:sym typeface="Calibri"/>
                    </a:rPr>
                    <a:t>Assessments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Coordinates 378 authors from 48 countries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69862" marR="0" lvl="0" indent="-169862" algn="l" defTabSz="914400" rtl="0" eaLnBrk="1" fontAlgn="auto" latinLnBrk="0" hangingPunct="1">
                    <a:lnSpc>
                      <a:spcPct val="100000"/>
                    </a:lnSpc>
                    <a:spcBef>
                      <a:spcPts val="0"/>
                    </a:spcBef>
                    <a:spcAft>
                      <a:spcPts val="0"/>
                    </a:spcAft>
                    <a:buClr>
                      <a:prstClr val="black"/>
                    </a:buClr>
                    <a:buSzPts val="1200"/>
                    <a:buFont typeface="Arial"/>
                    <a:buChar char="•"/>
                    <a:tabLst/>
                    <a:defRPr/>
                  </a:pPr>
                  <a:r>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t>Covered by all major news networks, briefed to Hill staff</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27" name="Google Shape;827;p74"/>
                <p:cNvPicPr preferRelativeResize="0"/>
                <p:nvPr/>
              </p:nvPicPr>
              <p:blipFill rotWithShape="1">
                <a:blip r:embed="rId10">
                  <a:alphaModFix/>
                </a:blip>
                <a:srcRect/>
                <a:stretch/>
              </p:blipFill>
              <p:spPr>
                <a:xfrm>
                  <a:off x="6705600" y="3133958"/>
                  <a:ext cx="1524000" cy="1982399"/>
                </a:xfrm>
                <a:prstGeom prst="rect">
                  <a:avLst/>
                </a:prstGeom>
                <a:noFill/>
                <a:ln>
                  <a:noFill/>
                </a:ln>
              </p:spPr>
            </p:pic>
          </p:grpSp>
        </p:grpSp>
      </p:grpSp>
      <p:pic>
        <p:nvPicPr>
          <p:cNvPr id="828" name="Google Shape;828;p74" descr="2015-Front-Cover_FINAL-for-web.jpg"/>
          <p:cNvPicPr preferRelativeResize="0"/>
          <p:nvPr/>
        </p:nvPicPr>
        <p:blipFill rotWithShape="1">
          <a:blip r:embed="rId11">
            <a:alphaModFix/>
          </a:blip>
          <a:srcRect/>
          <a:stretch/>
        </p:blipFill>
        <p:spPr>
          <a:xfrm>
            <a:off x="6931249" y="3131248"/>
            <a:ext cx="1534748" cy="1986172"/>
          </a:xfrm>
          <a:prstGeom prst="rect">
            <a:avLst/>
          </a:prstGeom>
          <a:noFill/>
          <a:ln>
            <a:noFill/>
          </a:ln>
        </p:spPr>
      </p:pic>
      <p:sp>
        <p:nvSpPr>
          <p:cNvPr id="829" name="Google Shape;829;p74"/>
          <p:cNvSpPr txBox="1"/>
          <p:nvPr/>
        </p:nvSpPr>
        <p:spPr>
          <a:xfrm>
            <a:off x="8001000" y="6543675"/>
            <a:ext cx="1082700" cy="2445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300"/>
              <a:buFont typeface="Calibri"/>
              <a:buNone/>
              <a:tabLst/>
              <a:defRPr/>
            </a:pPr>
            <a:fld id="{00000000-1234-1234-1234-123412341234}" type="slidenum">
              <a:rPr kumimoji="0" lang="en-US" sz="1200" b="0" i="0" u="none" strike="noStrike" kern="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prstClr val="black"/>
                </a:buClr>
                <a:buSzPts val="300"/>
                <a:buFont typeface="Calibri"/>
                <a:buNone/>
                <a:tabLst/>
                <a:defRPr/>
              </a:pPr>
              <a:t>41</a:t>
            </a:fld>
            <a:endParaRPr kumimoji="0" sz="1200" b="0" i="0" u="none" strike="noStrike" kern="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2923816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
            <a:ext cx="9131300" cy="6848475"/>
          </a:xfrm>
          <a:prstGeom prst="rect">
            <a:avLst/>
          </a:prstGeom>
        </p:spPr>
      </p:pic>
    </p:spTree>
    <p:extLst>
      <p:ext uri="{BB962C8B-B14F-4D97-AF65-F5344CB8AC3E}">
        <p14:creationId xmlns:p14="http://schemas.microsoft.com/office/powerpoint/2010/main" val="155104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 y="0"/>
            <a:ext cx="9152467" cy="6864350"/>
          </a:xfrm>
          <a:prstGeom prst="rect">
            <a:avLst/>
          </a:prstGeom>
        </p:spPr>
      </p:pic>
    </p:spTree>
    <p:extLst>
      <p:ext uri="{BB962C8B-B14F-4D97-AF65-F5344CB8AC3E}">
        <p14:creationId xmlns:p14="http://schemas.microsoft.com/office/powerpoint/2010/main" val="22285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
            <a:ext cx="9152467" cy="6864350"/>
          </a:xfrm>
          <a:prstGeom prst="rect">
            <a:avLst/>
          </a:prstGeom>
        </p:spPr>
      </p:pic>
    </p:spTree>
    <p:extLst>
      <p:ext uri="{BB962C8B-B14F-4D97-AF65-F5344CB8AC3E}">
        <p14:creationId xmlns:p14="http://schemas.microsoft.com/office/powerpoint/2010/main" val="197347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11" name="Content Placeholder 2">
            <a:extLst>
              <a:ext uri="{FF2B5EF4-FFF2-40B4-BE49-F238E27FC236}">
                <a16:creationId xmlns:a16="http://schemas.microsoft.com/office/drawing/2014/main" id="{4C5DB1BF-A6DD-514E-8860-C82B4D43CD16}"/>
              </a:ext>
            </a:extLst>
          </p:cNvPr>
          <p:cNvSpPr>
            <a:spLocks noGrp="1"/>
          </p:cNvSpPr>
          <p:nvPr>
            <p:ph idx="1"/>
          </p:nvPr>
        </p:nvSpPr>
        <p:spPr>
          <a:xfrm>
            <a:off x="374789" y="1329185"/>
            <a:ext cx="8207235" cy="4252465"/>
          </a:xfrm>
        </p:spPr>
        <p:txBody>
          <a:bodyPr>
            <a:noAutofit/>
          </a:bodyPr>
          <a:lstStyle/>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NSF is the U.S. Belmont Forum Member</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The U.S. Global Change Research Program (USGCRP) is a Partner Organization</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USGCRP Interagency Working Groups had leadership role in scoping activities and hosted a scoping workshop for this Climate, Environment and Health Collaborative Research Action </a:t>
            </a:r>
          </a:p>
          <a:p>
            <a:pPr marL="342900" indent="-342900">
              <a:spcBef>
                <a:spcPts val="1800"/>
              </a:spcBef>
              <a:buClr>
                <a:srgbClr val="1DA3AB"/>
              </a:buClr>
            </a:pPr>
            <a:r>
              <a:rPr lang="en-US" sz="2600" dirty="0">
                <a:solidFill>
                  <a:schemeClr val="tx1">
                    <a:lumMod val="65000"/>
                    <a:lumOff val="35000"/>
                  </a:schemeClr>
                </a:solidFill>
                <a:latin typeface="Trebuchet MS" panose="020B0603020202020204" pitchFamily="34" charset="0"/>
              </a:rPr>
              <a:t>Participation from U.S. agencies NOAA, NSF, USDA-NIFA, NIH</a:t>
            </a:r>
          </a:p>
        </p:txBody>
      </p:sp>
      <p:sp>
        <p:nvSpPr>
          <p:cNvPr id="12" name="Title 1">
            <a:extLst>
              <a:ext uri="{FF2B5EF4-FFF2-40B4-BE49-F238E27FC236}">
                <a16:creationId xmlns:a16="http://schemas.microsoft.com/office/drawing/2014/main" id="{7F763F6A-233D-424E-B075-205CA219C340}"/>
              </a:ext>
            </a:extLst>
          </p:cNvPr>
          <p:cNvSpPr>
            <a:spLocks noGrp="1"/>
          </p:cNvSpPr>
          <p:nvPr>
            <p:ph type="title"/>
          </p:nvPr>
        </p:nvSpPr>
        <p:spPr>
          <a:xfrm>
            <a:off x="200024" y="227033"/>
            <a:ext cx="8524876" cy="704298"/>
          </a:xfrm>
        </p:spPr>
        <p:txBody>
          <a:bodyPr>
            <a:noAutofit/>
          </a:bodyPr>
          <a:lstStyle/>
          <a:p>
            <a:r>
              <a:rPr lang="en-US" sz="3400" b="1" dirty="0">
                <a:solidFill>
                  <a:srgbClr val="1DA3AB"/>
                </a:solidFill>
                <a:latin typeface="Trebuchet MS" panose="020B0603020202020204" pitchFamily="34" charset="0"/>
              </a:rPr>
              <a:t>U.S. Involvement in the Belmont Forum</a:t>
            </a:r>
          </a:p>
        </p:txBody>
      </p:sp>
    </p:spTree>
    <p:extLst>
      <p:ext uri="{BB962C8B-B14F-4D97-AF65-F5344CB8AC3E}">
        <p14:creationId xmlns:p14="http://schemas.microsoft.com/office/powerpoint/2010/main" val="151467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3BAE08-2FB0-0641-841F-9F1EB212CE2A}"/>
              </a:ext>
            </a:extLst>
          </p:cNvPr>
          <p:cNvSpPr/>
          <p:nvPr/>
        </p:nvSpPr>
        <p:spPr>
          <a:xfrm>
            <a:off x="0" y="6069495"/>
            <a:ext cx="9144000" cy="137341"/>
          </a:xfrm>
          <a:prstGeom prst="rect">
            <a:avLst/>
          </a:prstGeom>
          <a:solidFill>
            <a:srgbClr val="19A6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jpg" descr="https://www.nordforsk.org/en/news/nordforsk-with-funding-for-two-proposals-for-arctic-research-under-belmont-forum-call-for-proposals/header-image_header">
            <a:extLst>
              <a:ext uri="{FF2B5EF4-FFF2-40B4-BE49-F238E27FC236}">
                <a16:creationId xmlns:a16="http://schemas.microsoft.com/office/drawing/2014/main" id="{A962955D-86B1-EF45-9F8D-4695B2D9FA14}"/>
              </a:ext>
            </a:extLst>
          </p:cNvPr>
          <p:cNvPicPr>
            <a:picLocks noChangeAspect="1"/>
          </p:cNvPicPr>
          <p:nvPr/>
        </p:nvPicPr>
        <p:blipFill>
          <a:blip r:embed="rId2"/>
          <a:srcRect/>
          <a:stretch>
            <a:fillRect/>
          </a:stretch>
        </p:blipFill>
        <p:spPr>
          <a:xfrm>
            <a:off x="76558" y="6272504"/>
            <a:ext cx="1945807" cy="557962"/>
          </a:xfrm>
          <a:prstGeom prst="rect">
            <a:avLst/>
          </a:prstGeom>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319" y="6330190"/>
            <a:ext cx="2442820" cy="442591"/>
          </a:xfrm>
          <a:prstGeom prst="rect">
            <a:avLst/>
          </a:prstGeom>
        </p:spPr>
      </p:pic>
      <p:sp>
        <p:nvSpPr>
          <p:cNvPr id="6" name="Title 1">
            <a:extLst>
              <a:ext uri="{FF2B5EF4-FFF2-40B4-BE49-F238E27FC236}">
                <a16:creationId xmlns:a16="http://schemas.microsoft.com/office/drawing/2014/main" id="{106D0FF6-7FD7-5F4A-B47C-8B437C44571F}"/>
              </a:ext>
            </a:extLst>
          </p:cNvPr>
          <p:cNvSpPr>
            <a:spLocks noGrp="1"/>
          </p:cNvSpPr>
          <p:nvPr>
            <p:ph type="title"/>
          </p:nvPr>
        </p:nvSpPr>
        <p:spPr>
          <a:xfrm>
            <a:off x="580018" y="1006548"/>
            <a:ext cx="7983963" cy="3254324"/>
          </a:xfrm>
        </p:spPr>
        <p:txBody>
          <a:bodyPr>
            <a:normAutofit/>
          </a:bodyPr>
          <a:lstStyle/>
          <a:p>
            <a:pPr>
              <a:spcBef>
                <a:spcPts val="1200"/>
              </a:spcBef>
            </a:pPr>
            <a:r>
              <a:rPr lang="en-US" sz="3800" b="1" dirty="0">
                <a:solidFill>
                  <a:srgbClr val="25516F"/>
                </a:solidFill>
                <a:latin typeface="Trebuchet MS" panose="020B0603020202020204" pitchFamily="34" charset="0"/>
                <a:cs typeface="Calibri Light" panose="020F0302020204030204" pitchFamily="34" charset="0"/>
              </a:rPr>
              <a:t>“IMPROVING UNDERSTANDING OF CLIMATE, ENVIRONMENT AND HEALTH PATHWAYS TO PROTECT AND PROMOTE HEALTH”</a:t>
            </a:r>
            <a:endParaRPr lang="en-US" sz="3800" dirty="0">
              <a:solidFill>
                <a:srgbClr val="1DA3AB"/>
              </a:solidFill>
              <a:latin typeface="Trebuchet MS" panose="020B0603020202020204" pitchFamily="34" charset="0"/>
            </a:endParaRPr>
          </a:p>
        </p:txBody>
      </p:sp>
      <p:sp>
        <p:nvSpPr>
          <p:cNvPr id="7" name="Title 1">
            <a:extLst>
              <a:ext uri="{FF2B5EF4-FFF2-40B4-BE49-F238E27FC236}">
                <a16:creationId xmlns:a16="http://schemas.microsoft.com/office/drawing/2014/main" id="{7F763F6A-233D-424E-B075-205CA219C340}"/>
              </a:ext>
            </a:extLst>
          </p:cNvPr>
          <p:cNvSpPr txBox="1">
            <a:spLocks/>
          </p:cNvSpPr>
          <p:nvPr/>
        </p:nvSpPr>
        <p:spPr>
          <a:xfrm>
            <a:off x="102762" y="137312"/>
            <a:ext cx="6347713" cy="704298"/>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400" b="1" dirty="0">
                <a:solidFill>
                  <a:srgbClr val="1DA3AB"/>
                </a:solidFill>
                <a:latin typeface="Trebuchet MS" panose="020B0603020202020204" pitchFamily="34" charset="0"/>
              </a:rPr>
              <a:t>The CEH CRA…</a:t>
            </a:r>
          </a:p>
        </p:txBody>
      </p:sp>
      <p:sp>
        <p:nvSpPr>
          <p:cNvPr id="2" name="Rectangle 1"/>
          <p:cNvSpPr/>
          <p:nvPr/>
        </p:nvSpPr>
        <p:spPr>
          <a:xfrm>
            <a:off x="580018" y="3957142"/>
            <a:ext cx="8745963" cy="1569660"/>
          </a:xfrm>
          <a:prstGeom prst="rect">
            <a:avLst/>
          </a:prstGeom>
        </p:spPr>
        <p:txBody>
          <a:bodyPr wrap="square">
            <a:spAutoFit/>
          </a:bodyPr>
          <a:lstStyle/>
          <a:p>
            <a:pPr>
              <a:spcBef>
                <a:spcPts val="1800"/>
              </a:spcBef>
            </a:pPr>
            <a:r>
              <a:rPr lang="en-US" sz="2200" b="1" i="1" dirty="0">
                <a:solidFill>
                  <a:srgbClr val="1DA3AB"/>
                </a:solidFill>
                <a:latin typeface="Trebuchet MS" panose="020B0603020202020204" pitchFamily="34" charset="0"/>
                <a:cs typeface="Calibri Light" panose="020F0302020204030204" pitchFamily="34" charset="0"/>
              </a:rPr>
              <a:t>9 Nations</a:t>
            </a:r>
          </a:p>
          <a:p>
            <a:pPr>
              <a:spcBef>
                <a:spcPts val="1800"/>
              </a:spcBef>
            </a:pPr>
            <a:r>
              <a:rPr lang="en-US" sz="2200" b="1" i="1" dirty="0">
                <a:solidFill>
                  <a:srgbClr val="1DA3AB"/>
                </a:solidFill>
                <a:latin typeface="Trebuchet MS" panose="020B0603020202020204" pitchFamily="34" charset="0"/>
                <a:cs typeface="Calibri Light" panose="020F0302020204030204" pitchFamily="34" charset="0"/>
              </a:rPr>
              <a:t>13 Total Funders (4 U.S. agencies)</a:t>
            </a:r>
          </a:p>
          <a:p>
            <a:pPr>
              <a:spcBef>
                <a:spcPts val="1800"/>
              </a:spcBef>
            </a:pPr>
            <a:r>
              <a:rPr lang="en-US" sz="2200" b="1" i="1" dirty="0">
                <a:solidFill>
                  <a:srgbClr val="1DA3AB"/>
                </a:solidFill>
                <a:latin typeface="Trebuchet MS" panose="020B0603020202020204" pitchFamily="34" charset="0"/>
                <a:cs typeface="Calibri Light" panose="020F0302020204030204" pitchFamily="34" charset="0"/>
              </a:rPr>
              <a:t>$11.93 million ($2 million + in-kind from U.S. agencies)</a:t>
            </a:r>
            <a:endParaRPr lang="en-US" sz="2200" i="1" dirty="0"/>
          </a:p>
        </p:txBody>
      </p:sp>
    </p:spTree>
    <p:extLst>
      <p:ext uri="{BB962C8B-B14F-4D97-AF65-F5344CB8AC3E}">
        <p14:creationId xmlns:p14="http://schemas.microsoft.com/office/powerpoint/2010/main" val="989557076"/>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AR Cus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ew PPT Page Option 2 201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8903</TotalTime>
  <Words>3055</Words>
  <Application>Microsoft Office PowerPoint</Application>
  <PresentationFormat>On-screen Show (4:3)</PresentationFormat>
  <Paragraphs>339</Paragraphs>
  <Slides>41</Slides>
  <Notes>19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41</vt:i4>
      </vt:variant>
    </vt:vector>
  </HeadingPairs>
  <TitlesOfParts>
    <vt:vector size="58" baseType="lpstr">
      <vt:lpstr>ＭＳ Ｐゴシック</vt:lpstr>
      <vt:lpstr>Arial</vt:lpstr>
      <vt:lpstr>Arial Narrow</vt:lpstr>
      <vt:lpstr>Calibri</vt:lpstr>
      <vt:lpstr>Calibri Light</vt:lpstr>
      <vt:lpstr>Century Gothic</vt:lpstr>
      <vt:lpstr>Courier New</vt:lpstr>
      <vt:lpstr>Noto Sans Symbols</vt:lpstr>
      <vt:lpstr>Times New Roman</vt:lpstr>
      <vt:lpstr>Trebuchet MS</vt:lpstr>
      <vt:lpstr>Wingdings</vt:lpstr>
      <vt:lpstr>Wingdings 3</vt:lpstr>
      <vt:lpstr>Office Theme</vt:lpstr>
      <vt:lpstr>Facet</vt:lpstr>
      <vt:lpstr>OAR Custom</vt:lpstr>
      <vt:lpstr>Custom Design</vt:lpstr>
      <vt:lpstr>New PPT Page Option 2 2012</vt:lpstr>
      <vt:lpstr>PowerPoint Presentation</vt:lpstr>
      <vt:lpstr>Overview</vt:lpstr>
      <vt:lpstr>Belmont Forum</vt:lpstr>
      <vt:lpstr>PowerPoint Presentation</vt:lpstr>
      <vt:lpstr>PowerPoint Presentation</vt:lpstr>
      <vt:lpstr>PowerPoint Presentation</vt:lpstr>
      <vt:lpstr>PowerPoint Presentation</vt:lpstr>
      <vt:lpstr>U.S. Involvement in the Belmont Forum</vt:lpstr>
      <vt:lpstr>“IMPROVING UNDERSTANDING OF CLIMATE, ENVIRONMENT AND HEALTH PATHWAYS TO PROTECT AND PROMOTE HEALTH”</vt:lpstr>
      <vt:lpstr>BACKGROUND</vt:lpstr>
      <vt:lpstr>MOTIVATION</vt:lpstr>
      <vt:lpstr>RESEARCH THEMES</vt:lpstr>
      <vt:lpstr>PROPOSAL AIMS</vt:lpstr>
      <vt:lpstr>PROPOSAL AIMS (cont’d)</vt:lpstr>
      <vt:lpstr>PROPOSAL ELIGIBILITY OVERVIEW</vt:lpstr>
      <vt:lpstr>PROPOSAL ELIGIBILITY OVERVIEW (cont’d)</vt:lpstr>
      <vt:lpstr>ANNEX: National Institutes of Health (NIH)</vt:lpstr>
      <vt:lpstr>NOAA Engagement in the Belmont Forum CRA CEH:  Grant Funding and In-kind Resources</vt:lpstr>
      <vt:lpstr>PowerPoint Presentation</vt:lpstr>
      <vt:lpstr>NOAA and Health:  What do we do, and how do you connect? </vt:lpstr>
      <vt:lpstr>BF CRA CEH Grant Funding through the  NOAA International Research and Applications Project (IRAP)</vt:lpstr>
      <vt:lpstr>PowerPoint Presentation</vt:lpstr>
      <vt:lpstr>NOAA National Centers for  Environmental Information (NCEI)</vt:lpstr>
      <vt:lpstr>PowerPoint Presentation</vt:lpstr>
      <vt:lpstr>ANNEX: National Science Foundation (NSF)</vt:lpstr>
      <vt:lpstr>Annex: USDA National Institute of Food and Agriculture </vt:lpstr>
      <vt:lpstr>PowerPoint Presentation</vt:lpstr>
      <vt:lpstr>How to Engage</vt:lpstr>
      <vt:lpstr>How to Engage</vt:lpstr>
      <vt:lpstr>How to Engage</vt:lpstr>
      <vt:lpstr>CEH CRA Timeline</vt:lpstr>
      <vt:lpstr>Additional Information and Contacts</vt:lpstr>
      <vt:lpstr>Additional Background Information</vt:lpstr>
      <vt:lpstr>PowerPoint Presentation</vt:lpstr>
      <vt:lpstr>State of the Climate Indicators</vt:lpstr>
      <vt:lpstr>Essential Climate Variables</vt:lpstr>
      <vt:lpstr>PowerPoint Presentation</vt:lpstr>
      <vt:lpstr>PowerPoint Presentation</vt:lpstr>
      <vt:lpstr>PowerPoint Presentation</vt:lpstr>
      <vt:lpstr>Climate Impacts on Human Health</vt:lpstr>
      <vt:lpstr>Monitoring and Assessing the Earth’s Climate: International, National, Annual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Key</dc:creator>
  <cp:lastModifiedBy>Charles-Ayinde, Makyba</cp:lastModifiedBy>
  <cp:revision>138</cp:revision>
  <dcterms:created xsi:type="dcterms:W3CDTF">2017-10-26T02:53:08Z</dcterms:created>
  <dcterms:modified xsi:type="dcterms:W3CDTF">2019-04-16T13:22:02Z</dcterms:modified>
</cp:coreProperties>
</file>