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6" r:id="rId3"/>
    <p:sldId id="267" r:id="rId4"/>
    <p:sldId id="271" r:id="rId5"/>
    <p:sldId id="269" r:id="rId6"/>
    <p:sldId id="257" r:id="rId7"/>
    <p:sldId id="258" r:id="rId8"/>
    <p:sldId id="272" r:id="rId9"/>
    <p:sldId id="273" r:id="rId10"/>
    <p:sldId id="275" r:id="rId11"/>
    <p:sldId id="274" r:id="rId12"/>
    <p:sldId id="278" r:id="rId13"/>
    <p:sldId id="279" r:id="rId14"/>
    <p:sldId id="276" r:id="rId15"/>
    <p:sldId id="277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 snapToObjects="1">
      <p:cViewPr>
        <p:scale>
          <a:sx n="109" d="100"/>
          <a:sy n="109" d="100"/>
        </p:scale>
        <p:origin x="-165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D082C-3DC5-CB4A-B333-94EB49C51702}" type="datetimeFigureOut">
              <a:rPr lang="en-US" smtClean="0"/>
              <a:t>5/12/2017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0DA0E-89B6-AA4E-B104-92969B1E7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 of activities</a:t>
            </a:r>
          </a:p>
          <a:p>
            <a:r>
              <a:rPr lang="en-GB" dirty="0" smtClean="0"/>
              <a:t>Land use change under production</a:t>
            </a:r>
            <a:r>
              <a:rPr lang="en-GB" baseline="0" dirty="0" smtClean="0"/>
              <a:t> but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0DA0E-89B6-AA4E-B104-92969B1E7B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0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C324A-2488-4482-981B-98B651712CC8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2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Core Q which has a wide range od communities interested in it but for different reasons… we want to talk to everyone</a:t>
            </a:r>
            <a:r>
              <a:rPr lang="en-GB" baseline="0" dirty="0" smtClean="0">
                <a:latin typeface="Arial" pitchFamily="34" charset="0"/>
              </a:rPr>
              <a:t> on the slide- </a:t>
            </a:r>
            <a:r>
              <a:rPr lang="en-GB" baseline="0" dirty="0" err="1" smtClean="0">
                <a:latin typeface="Arial" pitchFamily="34" charset="0"/>
              </a:rPr>
              <a:t>esp</a:t>
            </a:r>
            <a:r>
              <a:rPr lang="en-GB" baseline="0" dirty="0" smtClean="0">
                <a:latin typeface="Arial" pitchFamily="34" charset="0"/>
              </a:rPr>
              <a:t> ILSI and resource managers…</a:t>
            </a:r>
            <a:endParaRPr lang="en-GB" dirty="0" smtClean="0">
              <a:latin typeface="Arial" pitchFamily="34" charset="0"/>
            </a:endParaRPr>
          </a:p>
          <a:p>
            <a:endParaRPr lang="en-GB" baseline="0" dirty="0" smtClean="0">
              <a:latin typeface="Arial" pitchFamily="34" charset="0"/>
            </a:endParaRPr>
          </a:p>
          <a:p>
            <a:r>
              <a:rPr lang="en-GB" baseline="0" dirty="0" smtClean="0">
                <a:latin typeface="Arial" pitchFamily="34" charset="0"/>
              </a:rPr>
              <a:t>We recognise that these different stakeholders all have different worldviews and we believe that ILSI SA could have interests in answering this core Q so what we want to do is to elicit the specific Qs of interest to the ILSI community from their point of view..</a:t>
            </a:r>
            <a:endParaRPr lang="en-GB" dirty="0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2975F-821F-4350-96BB-52F49A61EE7D}" type="slidenum">
              <a:rPr lang="es-CO" smtClean="0">
                <a:latin typeface="Arial" pitchFamily="34" charset="0"/>
              </a:rPr>
              <a:pPr/>
              <a:t>5</a:t>
            </a:fld>
            <a:endParaRPr lang="es-CO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8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439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020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8220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4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38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0283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313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170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2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t>5/12/2017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047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Southern African Food Systems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Building a Research Community based on Stakeholder Dialogue</a:t>
            </a:r>
            <a:endParaRPr lang="en-GB" i="1" dirty="0"/>
          </a:p>
        </p:txBody>
      </p:sp>
      <p:pic>
        <p:nvPicPr>
          <p:cNvPr id="8" name="image00.jpg" descr="US korporatiewe logo stack horisontaal_CMYK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01155" y="6087939"/>
            <a:ext cx="1513490" cy="762001"/>
          </a:xfrm>
          <a:prstGeom prst="rect">
            <a:avLst/>
          </a:prstGeom>
          <a:ln/>
        </p:spPr>
      </p:pic>
      <p:pic>
        <p:nvPicPr>
          <p:cNvPr id="9" name="Picture 8" descr="C:\Users\John\Desktop\ECI FSPL\Admin &amp; Finances\Logos\ECI logos\eci-logo-colour-ppt.t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05" y="6087939"/>
            <a:ext cx="11620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6124769"/>
            <a:ext cx="723900" cy="68834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0" y="6107307"/>
            <a:ext cx="714375" cy="723265"/>
          </a:xfrm>
          <a:prstGeom prst="rect">
            <a:avLst/>
          </a:prstGeom>
        </p:spPr>
      </p:pic>
      <p:pic>
        <p:nvPicPr>
          <p:cNvPr id="1026" name="Picture 2" descr="http://csiacademyflorida.com/wp-content/uploads/2014/06/UF-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15" y="6047679"/>
            <a:ext cx="842520" cy="8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pilot.ncl.ac.uk/images/logos/newcastle_master_col.jpg"/>
          <p:cNvSpPr>
            <a:spLocks noChangeAspect="1" noChangeArrowheads="1"/>
          </p:cNvSpPr>
          <p:nvPr/>
        </p:nvSpPr>
        <p:spPr bwMode="auto">
          <a:xfrm>
            <a:off x="63500" y="-136525"/>
            <a:ext cx="41624250" cy="146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95" y="6216341"/>
            <a:ext cx="1438275" cy="50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 descr="data:image/jpeg;base64,/9j/4AAQSkZJRgABAQAAAQABAAD/2wCEAAkGBwgHBhUUBxQWFRUVGRoWFxgXGCAgGRUhHRwdGiIdHBUgISgiHiAlIB0dJDEhJSwwLi4uGiQzODMsNygtLisBCgoKDg0OGxAQGzIkICY0ODQ0NzQsLDQsLS00LC8sNDQsLCwsLCwsLCwsLCwsLCwsLCwsLCwsLCwsLCwsLCwsLP/AABEIAHcBpgMBEQACEQEDEQH/xAAcAAEAAQUBAQAAAAAAAAAAAAAABQEDBAYHAgj/xABCEAACAQMCAwMHCAkDBQEAAAAAAQIDBBEFIQYSMQdBURMiYXGBkZIUFzI1cqGx0RUWM0JSU1RzwbLS8CU0Y6LxJP/EABoBAQADAQEBAAAAAAAAAAAAAAACAwQBBQb/xAAwEQEAAgIABQMDAgUFAQAAAAAAAQIDEQQSITFRExRBIjKBYaEzUnGRwRVCsdHhBf/aAAwDAQACEQMRAD8A7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O9ar1o6tVUZSXnvvZ5WW0889WHJM80sL5TX/AI5fEyvmt5R5pPlNf+OXxMc1vJzSfKa/8cviY5reTmk+U1/45fExzW8nNKe4NrVamqyU5N+Y+rb74mnhZmb9fC3BM8zcz0GsAAAAAAAAAAAAAAAAAAAAAAAAAAAAAAAAAAAAAAAAAAAAAAAAAAAAAHN9b+uKv22eTm/iSwZPulhFaCmUcDKOioE9wV9bS/tv8YmnhPv/AAvwfc3c9FrAAAAAAAAAAAAAAAAAAAAAAAAAAAAAAAAAAAAAAAAAAAAAAAAAAAAABzfW/rir9tnk5v4ksGT7pYcfpL1laLpsLW35F5kfhR7HLXw9DlhH8Q29CGi1XCMU+XqkvFFWesRjnoryRHLLQTzGJPcFfW0v7b/GJp4T7/wvwfc3c9FrAAAAAAAAAAAAAAAAAAAAAAAAAAAAAAACG1zijSNBrRjqlTkc1zRWG8pbdxZTFa/aFd8tafcjfnF4W/nr4X+RP2+Twh7nH5PnF4W/nr4X+Q9vk8Hucfk+cXhb+evhf5D2+Twe5x+T5xeFv56+F/kPb5PB7nH5PnF4W/nr4X+Q9vk8Hucfk+cXhb+evhf5D2+Twe5x+RdovC7f7dfC/wAh7fJ4Pc4/Lak01sUL1QAAAAAAAAAABzfW/rir9tnk5v4ksGT7pYcfpL1laLqUPoI9qHoo/iP6kq/Z/wAoqz/w5V5fslzw8phT3BX1tL+2/wAYmnhPv/C/B9zdz0WsAxNVoXFzptSNnN05yi1Ca6xeNn7yVZiJjaNomYmIc/sOLr+XZ5N1JOV5Go7VPbm55SxF+Gyf/qabYo9X9O7JXNb0v17K2vF18uz2r5WTd5Tm7Xu5ueUuWL8M4++InFHqx47u1zW9Kd9+zf8ASqNe30ynG7k5zUIqcn1lLG795mtMTM6aqxMViJc74m4i12tqdevoU38msZQjUiltWefP38IrZmrHjpqK27yyZMl5mbVnpDomlahQ1XToVrR5hUipL29z9JltWazqWutotG4aTxLeazfdoFOz0+5lbwdHnzGKe/nPfPqSNGOKxim8xtmyWvOWKROuiP1ZahY88aOtry0HjkqKMUnlZ5nh9F6CVdT3p0RvuOkZOrpVjOVSyg6jUm4xblH6Mm0t16GZJ7tlezl+r63dPjW6pXeoytKVPl8nsmnmMcpbe02VpHpxMV2xWvPqWibabXwpp99OpC4WozuqMlLEXFKMu7OeuzRTktH28upX46z93NuHntO1HUNN4fjLSpunUdWEU1jvztv3Dh61tb6jiLWiv091eEeL/wBJ13baxHyN3T2lB9KmP3o/jj8Rlxcv1V6wYs3N9Nukq9nmo3mo2Vw76bm43FSEW+6KxhDPWKzGvBgtNonflj8Q6pfW3aHY0aFSUaVSM3OC6SwpYz7jtKxOK0uZLzGWsQmuM7qvZcLXFS0k4zjTbjJdUyvFETeIlPNMxSZhqnBXHVdKlQ4pzCdWMZUaz+jWUumX0T7s/gX5cEdZoow556VyJPQNTvrjtCvaNepJ0qcYOEH0jlLOCF6xGKsrKXmcto+DtM1TUNOsLeOmVHSlWrxpuaSyk89M/wDNhw9azM7+Ic4m9qxEVnvKN1TTtR0lpX+tTpuSbipxis4JVtFu1EbVmve7ZeB615X4fi9QrwuJ80k6lN5T32WcLddOhVmiIt0jS7DMzTrO2o8a6zeW/HMaMr2VpQdFSckk0pZl3enBfipE498u5Z815jLy82o0lOGrG81CrGtZ6tUuKUJpSjyLEsYbi36ivJaI6TTS3HWZ6xfbYeL7mvZ8MXFS1k4zhTk4yXVNLqV4oibxErM0zFJmGpcE8dVmqVDijzKlSMZUqz+jWUt1l9E+7P8AkvzYI62oz4c89K37pPRtTvq3aTeUKtSTpU6UJQh3RbUN1737yu9YjFE/KytpnNNfhpvbl9b2/wDbl/qRp4PtLLx3eETqGk6fT7LaFxCnFVpVuWU/3msz2+5e4nW9vWmvwhelfQi2uq32caVY6pO7/SFOM/J0HOHN+6990d4i811ry5wtItzbajapTrwUu9rPvL57M1Y+rTqfFVppui6r5Kx0eNePJGXOufGXnbZNbGLHNrRub6ehl1S2optA8cabY0+G7S4t7X5JUqynGdPfos4yn6s9O8tw2nnmu9qeIrHpxbWpaOaWNWH0160CH1XS/ZL1I8OX0MPYAAAAAAAACC1jjDQdGunT1GsozSTccNtZ6dEyyuG9o3EKr5qUnUyi5dpvCkelaT9VKf8AtLPbZPCv3eLygLu9oajcyq2jzCo+aLaw2n6H0PC4is1y2ifKi1otO4Wk8PfuKocSL7XdEjsqVZ+yP+4+kjhL+VvvaQ8Vu0rSdaouhb06qlU82Lkljx339BRxXDWrhtMuTxVLxywwDwlTM0vXrDh258rqbahJciai3u8PovQmbOBx2vkmI8f9J0yVxzuydo9pHClXpXx9qE1+MT1Z4bJHwvjisU/KX0nibRdZruGmV4VJJcziuuPHDK7Y7VjcwsrlpadRKWILHPKfB11HtIdXlatM/KFhrl8rjlxy9c5bl7TV60elr57fhkjDPrb+O/5UueDbqXaRGtTji1lKNxPD83ykU0k4+PNv7WIzR6Wvns5OCfW38d228V1tSo6DU/QtN1K0lywSaWM7c2W10W5Tjis2jm7NGWbRWeXu1PS+zarR02Mat5cQclmpCEvMcpLztu8utxO5+2GevC9OtpZ3Z/percO3Ve1u4uVvGXPQq7YeescZyvH1pkc1q3iLR3TwUtSZrPb4YnFGna7Z8dU73SLf5RFUvJ8vOo4fndc+holjtScfJadI5a3jLF6xtD8RWnEGv2VSH6Ip06lVrNZThzJ5TznCe+MdSdJpSd86vJGS8a5HT9MoStdNpQqdYQjF48VFIx2nczLbWNREOcahpmtWXGt3Xo6fG7p1eVR53HCxGO6zn1GuLUnHEc2mO1b1yWmK722LhvVOIJ3sKV3p0bajh+dGccR79oJd7/EqyVprcW3K7He8zqa6hc7RtMvdV0WnDT4OclWpzaWNknu9zmC0VtuUs9ZtWNL3GHClDiCgp278lc096VZbNNdza6r8BiyzTpPYy4ovG46SxOzTStS0jSasdYjy1JVpz6p82cecsdzeTvEXra0TVHhqWrWYt5eOINIv7rtBsq9CDdKlGanLKxHKljbOe87S8RitE9zJSZy1mOyZ4xtLi/4XuKdpHmnOm1GK737SvFMReJlZmrNqTEI204VttV4It7bXKeJwpQj3c1KSiltL/iZOcs1yTaqHpRbHFbIns/4c1rROJbmWr5mnCMI1c58ph7d+c48SefJS1I5VeDFel55kj2laRqOqafQlpUPKSo1o1XDKTaWejfpwQ4e9azPN8p8RS1oia/EonUb/AIk1Jf8A7tGpzaTSc5xk458MosrXHXtdXa+S3fGnezfSLzROFo09Rjyz5pyccp4y9t1sVZ7xa+4W8PSaU1KA4u0vV1x1G5srNXVNUVDlk48reZePesruLcVq+nyzbSrLW/q80V2kNG1XiSjcwpx0qFCnKS53CcUop7OXKlvsQtTHrfPtOl8m9cmmw8XWte+4ZuKdpHmnOnKMV4torxTEXiZW5qzakxCJtOFLbVeCLe21unicKUVnbnpyS7pf8TJzlmuSbVQ9KLY4rZE8BcN63onFdeWrt1IukoQrZzz4ccLrnKS7/AnmyUtSOVVgxXpkmbNe7cvre3/ty/1Iu4PtKnju8MbStR4e1XgGnZ6tcu3nTqObfI5Z3ljHd+99x21b1yzesbKXx3xRS06ZGiV+FOFbW5nZ3rryq0ZU1DybTy+m/wCZG8ZMkxE107ScWKJmLbc4tmoV4uXRNZ95snsw1n6tui8T9oNzbcWRqaDXdShGEM09+ST35lh9H6TJj4eJpq0dW3LxM1yRNZ6Ijj7UbHXHC4sLmUlJZdtUcuai315f3ceongrNPpmPyr4i0Xjmifw040sasPpr1oOw+q6X7JepHhy+hh7AAAAAAAAAfNfGl5cX3E9eV5BU587jJLP7vmp7+hI9fDERSNPD4i02yTtCFqlLW/EWpW1vGFKS5YrC81GK/wD8/Be02tHWf1WxltEaXP1p1b+KPwoh/pnD+P3l31rIU9BUu2lxUtLiM6G0ovK/+EMmOuSs0t2l2s6naV/WnVv4o/CjF/pnD+P3lZ61mLqGtX2o0VG6aaT5tklvuv8AJdg4PFhtzUjr/VG2SbRqUealbpXY9w3dVNU+V1040oxkoPP05PZ7LuSz17zHxWSNcsPQ4PFO+eezsp570gAAAAAAAAAAAAAAAAAAAAFJSjCOZvCXexvQ8Uq1Kr+ykpY8GmciYns5ExK4ddAAAC1K5oxk1KSXLjOe7m6b+kjzQ5uEdrPDej65VjLVaSqOKxFtvZPfuZbXJavaUb463+6Ef83/AAt/TQ98vzJ+vk8oe3x+FP1A4V/poe+X5j18nk9vj8Me34N4OuZNUbeL5er89L2N7P2EK8Xa3aUYw4p7Q90+CeD6kU4W9PePMt5dPHr0OxxV5/3OxhxeHm14L4Pu0/k9vF4+0vasvdelCvFXt2lyMOKe0Mj5v+Fv6aHvl+ZL18nlL2+PwfqBwt/TQ98vzHr5PJ7fH4bKkktilcqAAAAAAAAA5r2t8NU7mjG4sqNSpWbVOXk84Sw3zSik28dPabOGya+mZ6MXF4txzRHVx65t61rWcbmMoSXWMk0/czfExPZ5k1mOksi00rUb2TVnRqTx15YN4+45N6x3lKMdp7QlrLgbia9linbTj6Z+avv6+wrnPjj5WRw2SfhK0+znV6X/AHit4/arNY9iRD3NZ7bW+1tHfSSocC6TBf8AUKtGKXVxuHt7HAhOe3xE/wBko4enzMf3XK/BvBCg/JX6z4eXp4z4bxEZs38v7S7ODB/N+8NZ1Hha0p1cWN7atYz59ZZ96WC2uWfms/2UWw1+LR/drsbepO55KK55N8qUd+Z+jHUu302o5Z3qHYOyThvV9InVnqinSjLCjTcvpPvk4fgzBxWSttRD0+ExXpubOlGNtAAAAAAAAAAAAAAAAAAAAAR2uyfyJRisuc4Rw+jzJbZ9hVm+3SGTst89eFVQoxp0pOLnJrdJJ4Xh1+45ud6iNOde0dFLK9vL2tFQ5Yx5ITk8Z3k3st+9Lqcpe1pj+hW02lXUr+rSnNUWoqnBTk2s5bzyxS9n3o7kyTG9fBa0xvXw83Gp1balVdXHmQhj0zks4/DY5bJNYnfx/wAuTeY28XGoXKy6cox5ZxppNZdSTxnv2Sz3eDOWyW/x/Um8kKs1dywk+euobruhDP8AgRP1T+s/4N9fy82tzWo0JTclLNXzljpHm5M9dltn3itpiJnfz/45EzEb/VnUL1/o+VWt0Tm1jvim8e8si/0zaU4t03LCuru8jay8o45lSdRYj9Dosdd856+KK7Xtqd+NoTa2vwzOWdpojUnlxpvosdI7bE/tx/hPtRH3E6lKxqQhhclOnBPG75tms+4qtMxWa+IhCd6mF+hdXTvFCljkg1CTccKWFvh56+CXhuTra3NqO0Oxad6TBetAAAAAAAAAAAAAs1LS2q1VKrCLkujcU2vad3LmoXYxjH6KwcdVAo0n1AtV7S2uFi4hGXf50U/xOxMx2cmInuwLnhvQ7lPy9tRef/HHPvxklGS8dpQnFSe8IG57MeF68tqcofYm0WxxOSPlVPC45+EbDsl0yjqUalvXrRjGSly7Z232qLDRP3dpjUwhHB1i24l0VbIyNgAAAAAAAAAAAAAAAAAAAAABbrUKdZx8p+6+Zes5NYnu5MbWbuxoXc06udttm1lPueOq9BG1It3cmsT3XaVCnSm3TWG8J+zZEorEdnYiIYOqaZC4zKmszfLHrthS646ZSbKsmOLdY7oXpvqvVtLtK9WUqqy5YzvttjdLue2MkpxVmdy7NIlX9GWvyhzxu5KXXo14Lu6D0q72ckb2uwtKMGuVdJSkvXLOX97JRSIS5YYtxptOGnSp2kfptZ8d3u2+/bJC2OOWa1+UZpHLqGc6UJUuVpcuMY7seBZqNaS18Iutp7pw8naxk1Nx5pylnCTzy7vPTovSUzj19MQrmuukJOtShXpONTo+pdMbjSyY30YF5azrV+WnB4lOE5zbWPNw8Jde5FVq7nUQhau50yo2NvG6c0vOe/XZPplLom/EnFI3tLlje2STS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32" y="6188587"/>
            <a:ext cx="1978892" cy="56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" y="295275"/>
            <a:ext cx="83534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SAFGOV Workshop 1 (October, NRF): Key Points</a:t>
            </a:r>
          </a:p>
          <a:p>
            <a:endParaRPr lang="en-GB" dirty="0"/>
          </a:p>
          <a:p>
            <a:r>
              <a:rPr lang="en-GB" dirty="0" smtClean="0"/>
              <a:t>Three </a:t>
            </a:r>
            <a:r>
              <a:rPr lang="en-GB" dirty="0"/>
              <a:t>main issues were identified </a:t>
            </a:r>
            <a:r>
              <a:rPr lang="en-GB" dirty="0" smtClean="0"/>
              <a:t>for defining </a:t>
            </a:r>
            <a:r>
              <a:rPr lang="en-GB" dirty="0"/>
              <a:t>boundaries of study: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Focus on maize vs focus on wider food system?</a:t>
            </a:r>
          </a:p>
          <a:p>
            <a:r>
              <a:rPr lang="en-GB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Quality </a:t>
            </a:r>
            <a:r>
              <a:rPr lang="de-DE" dirty="0"/>
              <a:t>of diet is key for food security so focusing on maize alone may not be of the greatest interest to food security </a:t>
            </a:r>
            <a:r>
              <a:rPr lang="de-DE" dirty="0" smtClean="0"/>
              <a:t>agencies.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Recognised </a:t>
            </a:r>
            <a:r>
              <a:rPr lang="de-DE" dirty="0"/>
              <a:t>that maize had been identified as a case study for a more substantial research project on regional food security so questions </a:t>
            </a:r>
            <a:r>
              <a:rPr lang="de-DE" dirty="0" smtClean="0"/>
              <a:t>should </a:t>
            </a:r>
            <a:r>
              <a:rPr lang="de-DE" dirty="0"/>
              <a:t>also be thought of in terms of the whole food system.  </a:t>
            </a:r>
            <a:endParaRPr lang="en-GB" dirty="0"/>
          </a:p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South Africa or Southern Africa?</a:t>
            </a:r>
          </a:p>
          <a:p>
            <a:r>
              <a:rPr lang="en-GB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Issues </a:t>
            </a:r>
            <a:r>
              <a:rPr lang="en-GB" dirty="0"/>
              <a:t>in South Africa relate more to conversion of arable land to e.g. game parks or </a:t>
            </a:r>
            <a:r>
              <a:rPr lang="en-GB" dirty="0" smtClean="0"/>
              <a:t>mining.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 </a:t>
            </a:r>
            <a:r>
              <a:rPr lang="en-GB" dirty="0"/>
              <a:t>a regional basis </a:t>
            </a:r>
            <a:r>
              <a:rPr lang="en-GB" dirty="0" smtClean="0"/>
              <a:t>the </a:t>
            </a:r>
            <a:r>
              <a:rPr lang="en-GB" dirty="0"/>
              <a:t>overarching issue is conversion of native vegetation to arable.  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Near term (multi-season) or long term (multi-decade</a:t>
            </a:r>
            <a:r>
              <a:rPr lang="en-GB" b="1" dirty="0" smtClean="0"/>
              <a:t>)?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2030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5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952625" y="1438275"/>
            <a:ext cx="5099085" cy="3013049"/>
            <a:chOff x="827585" y="620688"/>
            <a:chExt cx="7224802" cy="4968552"/>
          </a:xfrm>
        </p:grpSpPr>
        <p:sp>
          <p:nvSpPr>
            <p:cNvPr id="8" name="Down Arrow 7"/>
            <p:cNvSpPr/>
            <p:nvPr/>
          </p:nvSpPr>
          <p:spPr>
            <a:xfrm>
              <a:off x="4120313" y="2078850"/>
              <a:ext cx="360040" cy="86409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120313" y="3645024"/>
              <a:ext cx="360040" cy="86409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0" name="Down Arrow 9"/>
            <p:cNvSpPr/>
            <p:nvPr/>
          </p:nvSpPr>
          <p:spPr>
            <a:xfrm rot="10800000">
              <a:off x="4480353" y="2060848"/>
              <a:ext cx="360040" cy="86409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1" name="Down Arrow 10"/>
            <p:cNvSpPr/>
            <p:nvPr/>
          </p:nvSpPr>
          <p:spPr>
            <a:xfrm rot="10800000">
              <a:off x="4552361" y="3645024"/>
              <a:ext cx="360040" cy="86409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5776" y="2276873"/>
              <a:ext cx="1656184" cy="50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 smtClean="0"/>
                <a:t>Demand Signal</a:t>
              </a:r>
              <a:endParaRPr lang="en-GB" sz="105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96379" y="2339589"/>
              <a:ext cx="1027750" cy="4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M</a:t>
              </a:r>
              <a:r>
                <a:rPr lang="en-GB" sz="1050" dirty="0" smtClean="0"/>
                <a:t>aterial</a:t>
              </a:r>
              <a:endParaRPr lang="en-GB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8387" y="3923764"/>
              <a:ext cx="1027750" cy="4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M</a:t>
              </a:r>
              <a:r>
                <a:rPr lang="en-GB" sz="1050" dirty="0" smtClean="0"/>
                <a:t>aterial</a:t>
              </a:r>
              <a:endParaRPr lang="en-GB" sz="105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616258" y="1412776"/>
              <a:ext cx="1776197" cy="5040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solidFill>
                    <a:schemeClr val="tx1"/>
                  </a:solidFill>
                </a:rPr>
                <a:t>Consumers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88266" y="3068961"/>
              <a:ext cx="1776197" cy="5040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solidFill>
                    <a:schemeClr val="tx1"/>
                  </a:solidFill>
                </a:rPr>
                <a:t>Value Chain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88266" y="4581128"/>
              <a:ext cx="1776197" cy="5040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solidFill>
                    <a:schemeClr val="tx1"/>
                  </a:solidFill>
                </a:rPr>
                <a:t>Producers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-861602" y="2957948"/>
              <a:ext cx="4050450" cy="6720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solidFill>
                    <a:schemeClr val="tx1"/>
                  </a:solidFill>
                </a:rPr>
                <a:t>Government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5232074" y="2768926"/>
              <a:ext cx="4968552" cy="6720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solidFill>
                    <a:schemeClr val="tx1"/>
                  </a:solidFill>
                </a:rPr>
                <a:t>Civil Society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0" idx="2"/>
              <a:endCxn id="16" idx="3"/>
            </p:cNvCxnSpPr>
            <p:nvPr/>
          </p:nvCxnSpPr>
          <p:spPr>
            <a:xfrm flipH="1">
              <a:off x="5392455" y="1412776"/>
              <a:ext cx="547697" cy="25202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3"/>
              <a:endCxn id="17" idx="3"/>
            </p:cNvCxnSpPr>
            <p:nvPr/>
          </p:nvCxnSpPr>
          <p:spPr>
            <a:xfrm flipH="1">
              <a:off x="5464463" y="1565528"/>
              <a:ext cx="718232" cy="175546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940152" y="2420888"/>
              <a:ext cx="1656184" cy="43204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</a:rPr>
                <a:t>Food Sec Agencies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27" idx="3"/>
              <a:endCxn id="17" idx="3"/>
            </p:cNvCxnSpPr>
            <p:nvPr/>
          </p:nvCxnSpPr>
          <p:spPr>
            <a:xfrm flipH="1">
              <a:off x="5464463" y="2789664"/>
              <a:ext cx="718232" cy="5313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5940152" y="3645024"/>
              <a:ext cx="1656184" cy="43204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</a:rPr>
                <a:t>Nat Resource Agencies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2" idx="2"/>
              <a:endCxn id="18" idx="3"/>
            </p:cNvCxnSpPr>
            <p:nvPr/>
          </p:nvCxnSpPr>
          <p:spPr>
            <a:xfrm flipH="1">
              <a:off x="5464463" y="3861048"/>
              <a:ext cx="475689" cy="97210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940152" y="4869160"/>
              <a:ext cx="1656184" cy="43204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</a:rPr>
                <a:t>Input suppliers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5" idx="2"/>
              <a:endCxn id="18" idx="3"/>
            </p:cNvCxnSpPr>
            <p:nvPr/>
          </p:nvCxnSpPr>
          <p:spPr>
            <a:xfrm flipH="1" flipV="1">
              <a:off x="5464463" y="4833156"/>
              <a:ext cx="475689" cy="25202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835696" y="1538790"/>
              <a:ext cx="136815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1835696" y="1691190"/>
              <a:ext cx="136815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907704" y="3204592"/>
              <a:ext cx="136815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1907704" y="3356992"/>
              <a:ext cx="136815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907704" y="4788768"/>
              <a:ext cx="136815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1907704" y="4941168"/>
              <a:ext cx="136815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940152" y="1196752"/>
              <a:ext cx="1656184" cy="43204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900" dirty="0" smtClean="0">
                  <a:solidFill>
                    <a:schemeClr val="tx1"/>
                  </a:solidFill>
                </a:rPr>
                <a:t>Health Sector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55776" y="3851757"/>
              <a:ext cx="1656184" cy="50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 smtClean="0"/>
                <a:t>Demand Signal</a:t>
              </a:r>
              <a:endParaRPr lang="en-GB" sz="1050" dirty="0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457200" y="-251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SAFGOV </a:t>
            </a:r>
            <a:r>
              <a:rPr lang="en-GB" sz="3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Proposed Boundaries</a:t>
            </a:r>
            <a:endParaRPr lang="en-GB" sz="32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065" y="4586010"/>
            <a:ext cx="8041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/>
              <a:t>What</a:t>
            </a:r>
            <a:r>
              <a:rPr lang="en-GB" sz="2000" dirty="0"/>
              <a:t>: impact on landuse of </a:t>
            </a:r>
            <a:r>
              <a:rPr lang="en-GB" sz="2000" b="1" dirty="0"/>
              <a:t>chicken</a:t>
            </a:r>
            <a:r>
              <a:rPr lang="en-GB" sz="2000" dirty="0"/>
              <a:t> (“transition” meat; indirect impact through feed); </a:t>
            </a:r>
            <a:r>
              <a:rPr lang="en-GB" sz="2000" b="1" dirty="0"/>
              <a:t>maize</a:t>
            </a:r>
            <a:r>
              <a:rPr lang="en-GB" sz="2000" dirty="0"/>
              <a:t> (direct landuse); </a:t>
            </a:r>
            <a:r>
              <a:rPr lang="en-GB" sz="2000" b="1" dirty="0"/>
              <a:t>dairy</a:t>
            </a:r>
            <a:r>
              <a:rPr lang="en-GB" sz="2000" dirty="0"/>
              <a:t> (indirect landuse through feed and direct landuse through grazing</a:t>
            </a:r>
            <a:r>
              <a:rPr lang="en-GB" sz="2000" dirty="0" smtClean="0"/>
              <a:t>); all important for food security.</a:t>
            </a:r>
            <a:endParaRPr lang="en-GB" sz="2000" dirty="0"/>
          </a:p>
          <a:p>
            <a:pPr lvl="0"/>
            <a:endParaRPr lang="en-GB" sz="2000" dirty="0"/>
          </a:p>
          <a:p>
            <a:pPr lvl="0"/>
            <a:r>
              <a:rPr lang="en-GB" sz="2000" b="1" dirty="0"/>
              <a:t>Where</a:t>
            </a:r>
            <a:r>
              <a:rPr lang="en-GB" sz="2000" dirty="0"/>
              <a:t>: South Africa, </a:t>
            </a:r>
            <a:r>
              <a:rPr lang="en-GB" sz="2000" dirty="0" smtClean="0"/>
              <a:t>Angola, Zambia &amp; Zimbabwe : </a:t>
            </a:r>
            <a:r>
              <a:rPr lang="en-GB" sz="2000" dirty="0"/>
              <a:t>four different governance systems and potential landuse changes due to climate change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295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7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SAFGOV 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96" y="1630180"/>
            <a:ext cx="8357004" cy="46057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build an </a:t>
            </a:r>
            <a:r>
              <a:rPr lang="en-GB" dirty="0" smtClean="0"/>
              <a:t>community </a:t>
            </a:r>
            <a:r>
              <a:rPr lang="en-GB" dirty="0"/>
              <a:t>of research skills, closely linked to a range of stakeholders across southern Africa’s public and private </a:t>
            </a:r>
            <a:r>
              <a:rPr lang="en-GB" dirty="0" smtClean="0"/>
              <a:t>organisations</a:t>
            </a:r>
          </a:p>
          <a:p>
            <a:endParaRPr lang="en-GB" i="1" dirty="0"/>
          </a:p>
          <a:p>
            <a:pPr marL="0" indent="0">
              <a:buNone/>
            </a:pPr>
            <a:r>
              <a:rPr lang="en-ZA" i="1" dirty="0" smtClean="0"/>
              <a:t>	t</a:t>
            </a:r>
            <a:r>
              <a:rPr lang="en-GB" i="1" dirty="0" smtClean="0"/>
              <a:t>hat can</a:t>
            </a:r>
            <a:endParaRPr lang="en-ZA" dirty="0" smtClean="0"/>
          </a:p>
          <a:p>
            <a:endParaRPr lang="en-ZA" dirty="0" smtClean="0"/>
          </a:p>
          <a:p>
            <a:r>
              <a:rPr lang="en-GB" dirty="0"/>
              <a:t>C</a:t>
            </a:r>
            <a:r>
              <a:rPr lang="en-GB" dirty="0" smtClean="0"/>
              <a:t>o-design </a:t>
            </a:r>
            <a:r>
              <a:rPr lang="en-GB" dirty="0"/>
              <a:t>and jointly undertake research on how to improve </a:t>
            </a:r>
            <a:r>
              <a:rPr lang="en-GB" dirty="0" smtClean="0"/>
              <a:t>Southern African food </a:t>
            </a:r>
            <a:r>
              <a:rPr lang="en-GB" dirty="0"/>
              <a:t>system activities and enterprises to enhance food security and land use outcomes </a:t>
            </a:r>
            <a:r>
              <a:rPr lang="en-GB" dirty="0" smtClean="0"/>
              <a:t>in </a:t>
            </a:r>
            <a:r>
              <a:rPr lang="en-GB" dirty="0"/>
              <a:t>the face of future </a:t>
            </a:r>
            <a:r>
              <a:rPr lang="en-GB" dirty="0" smtClean="0"/>
              <a:t>challenges.</a:t>
            </a:r>
            <a:endParaRPr lang="en-GB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9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16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Recognising…</a:t>
            </a:r>
            <a:endParaRPr lang="en-GB" sz="32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Importance of private companies in food security and land use issues is growing.</a:t>
            </a:r>
          </a:p>
          <a:p>
            <a:r>
              <a:rPr lang="en-GB" dirty="0" smtClean="0"/>
              <a:t>Especially in how demand from large purchasers drives production</a:t>
            </a:r>
          </a:p>
          <a:p>
            <a:r>
              <a:rPr lang="en-GB" i="1" dirty="0"/>
              <a:t>G</a:t>
            </a:r>
            <a:r>
              <a:rPr lang="en-GB" i="1" dirty="0" smtClean="0"/>
              <a:t>overnance</a:t>
            </a:r>
            <a:r>
              <a:rPr lang="en-GB" dirty="0" smtClean="0"/>
              <a:t> </a:t>
            </a:r>
            <a:r>
              <a:rPr lang="en-GB" dirty="0"/>
              <a:t>arrangements among these actors </a:t>
            </a:r>
            <a:r>
              <a:rPr lang="en-GB" dirty="0" smtClean="0"/>
              <a:t>are </a:t>
            </a:r>
            <a:r>
              <a:rPr lang="en-GB" dirty="0"/>
              <a:t>poorly </a:t>
            </a:r>
            <a:r>
              <a:rPr lang="en-GB" dirty="0" smtClean="0"/>
              <a:t>understood, especially in terms of environmental impacts and food security outcomes</a:t>
            </a:r>
            <a:endParaRPr lang="en-ZA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0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51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SAFGOV Next Steps</a:t>
            </a:r>
            <a:endParaRPr lang="en-GB" sz="32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5" y="1533525"/>
            <a:ext cx="86010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M</a:t>
            </a:r>
            <a:r>
              <a:rPr lang="en-GB" sz="2400" dirty="0" smtClean="0"/>
              <a:t>ain </a:t>
            </a:r>
            <a:r>
              <a:rPr lang="en-GB" sz="2400" dirty="0"/>
              <a:t>aspects of future research </a:t>
            </a:r>
            <a:r>
              <a:rPr lang="en-GB" sz="2400" dirty="0" smtClean="0"/>
              <a:t>proposal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clear set of researchable Qs based on s/holder information need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develop scenarios based on main uncertainties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Undertake analyses of food sec and LU options futures within each scenario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0"/>
            <a:r>
              <a:rPr lang="en-GB" sz="2400" dirty="0"/>
              <a:t>D</a:t>
            </a:r>
            <a:r>
              <a:rPr lang="en-GB" sz="2400" dirty="0" smtClean="0"/>
              <a:t>ifferent </a:t>
            </a:r>
            <a:r>
              <a:rPr lang="en-GB" sz="2400" dirty="0"/>
              <a:t>stakeholder </a:t>
            </a:r>
            <a:r>
              <a:rPr lang="en-GB" sz="2400" dirty="0" smtClean="0"/>
              <a:t>roles?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collaborative </a:t>
            </a:r>
            <a:r>
              <a:rPr lang="en-GB" sz="2400" dirty="0"/>
              <a:t>rather than merely </a:t>
            </a:r>
            <a:r>
              <a:rPr lang="en-GB" sz="2400" dirty="0" smtClean="0"/>
              <a:t>consultative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being </a:t>
            </a:r>
            <a:r>
              <a:rPr lang="en-GB" sz="2400" dirty="0"/>
              <a:t>part of discrete work packages as well as the whole…</a:t>
            </a:r>
            <a:endParaRPr lang="en-GB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identifying potential co-funders and helping champion project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other roles?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4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51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SAFGOV Next Steps</a:t>
            </a:r>
            <a:endParaRPr lang="en-GB" sz="32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5" y="1533525"/>
            <a:ext cx="8601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/>
              <a:t>Need to establish how we will continue to work together as a virtual team</a:t>
            </a:r>
          </a:p>
          <a:p>
            <a:pPr lvl="0"/>
            <a:r>
              <a:rPr lang="en-GB" sz="2000" dirty="0"/>
              <a:t>Importance of knowledge management and information sharing “platform” as a way to support this: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place to develop a proposal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a lot of uses for KM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benefits for stakeholders who become our research partners</a:t>
            </a:r>
          </a:p>
          <a:p>
            <a:pPr lvl="0"/>
            <a:endParaRPr lang="en-GB" sz="2000" dirty="0" smtClean="0"/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485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51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SAFGOV Next Steps</a:t>
            </a:r>
            <a:endParaRPr lang="en-GB" sz="32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5" y="1533525"/>
            <a:ext cx="8601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Next </a:t>
            </a:r>
            <a:r>
              <a:rPr lang="en-GB" sz="2000" dirty="0"/>
              <a:t>steps and </a:t>
            </a:r>
            <a:r>
              <a:rPr lang="en-GB" sz="2000" dirty="0" smtClean="0"/>
              <a:t>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Who else do we need to invite at this stage?. E.g. Centre </a:t>
            </a:r>
            <a:r>
              <a:rPr lang="en-GB" sz="2000" dirty="0"/>
              <a:t>of Excellence on Food Security (U Pretoria &amp; UWC</a:t>
            </a:r>
            <a:r>
              <a:rPr lang="en-GB" sz="2000" dirty="0" smtClean="0"/>
              <a:t>)?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Joint </a:t>
            </a:r>
            <a:r>
              <a:rPr lang="en-GB" sz="2000" dirty="0"/>
              <a:t>development of a </a:t>
            </a:r>
            <a:r>
              <a:rPr lang="en-GB" sz="2000" dirty="0" smtClean="0"/>
              <a:t>proposal, to include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S</a:t>
            </a:r>
            <a:r>
              <a:rPr lang="en-GB" sz="2000" dirty="0" err="1" smtClean="0"/>
              <a:t>tmt</a:t>
            </a:r>
            <a:r>
              <a:rPr lang="en-GB" sz="2000" dirty="0" smtClean="0"/>
              <a:t> on ethics and 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Roles of participants in (i) proposal prep and (ii) project delivery</a:t>
            </a:r>
          </a:p>
          <a:p>
            <a:pPr lvl="0"/>
            <a:endParaRPr lang="en-GB" sz="2000" dirty="0" smtClean="0"/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99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11" y="-25165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Trends and drivers of change in </a:t>
            </a:r>
            <a:r>
              <a:rPr lang="en-GB" sz="3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southern </a:t>
            </a:r>
            <a:r>
              <a:rPr lang="en-GB" sz="32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African food </a:t>
            </a:r>
            <a:r>
              <a:rPr lang="en-GB" sz="3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systems</a:t>
            </a:r>
            <a:endParaRPr lang="en-GB" sz="32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Urbanisation</a:t>
            </a:r>
          </a:p>
          <a:p>
            <a:r>
              <a:rPr lang="en-GB" dirty="0" smtClean="0"/>
              <a:t>Changing food preferences and consumption behaviour</a:t>
            </a:r>
          </a:p>
          <a:p>
            <a:r>
              <a:rPr lang="en-GB" dirty="0" smtClean="0"/>
              <a:t>Increasing NCDs</a:t>
            </a:r>
          </a:p>
          <a:p>
            <a:r>
              <a:rPr lang="en-GB" dirty="0" smtClean="0"/>
              <a:t>Emerging business opportunities</a:t>
            </a:r>
          </a:p>
          <a:p>
            <a:r>
              <a:rPr lang="en-GB" dirty="0" smtClean="0"/>
              <a:t>Land and agrarian reform</a:t>
            </a:r>
          </a:p>
          <a:p>
            <a:r>
              <a:rPr lang="en-GB" dirty="0" smtClean="0"/>
              <a:t>Climate variability and other environmental stressors including water stress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53C019C-6862-4E22-A661-46A5E2BE0B04" descr="52F1D004-AEF7-465E-883B-5EC47DCC02C8@oceanleaders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7" y="1358187"/>
            <a:ext cx="8336951" cy="54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039" y="246470"/>
            <a:ext cx="798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0070C0"/>
                </a:solidFill>
                <a:latin typeface="Calibri"/>
              </a:rPr>
              <a:t>Food 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Systems include a set of  ‘Activities’ …</a:t>
            </a:r>
            <a:endParaRPr lang="en-US" sz="32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7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54112" y="5028201"/>
            <a:ext cx="1668931" cy="1600437"/>
            <a:chOff x="5171606" y="3079751"/>
            <a:chExt cx="1668931" cy="1600437"/>
          </a:xfrm>
        </p:grpSpPr>
        <p:sp>
          <p:nvSpPr>
            <p:cNvPr id="15362" name="Rectangle 6"/>
            <p:cNvSpPr>
              <a:spLocks noChangeArrowheads="1"/>
            </p:cNvSpPr>
            <p:nvPr/>
          </p:nvSpPr>
          <p:spPr bwMode="auto">
            <a:xfrm>
              <a:off x="5171606" y="3079751"/>
              <a:ext cx="1668931" cy="1600437"/>
            </a:xfrm>
            <a:prstGeom prst="rect">
              <a:avLst/>
            </a:prstGeom>
            <a:solidFill>
              <a:srgbClr val="99C172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5363" name="Text Box 7"/>
            <p:cNvSpPr txBox="1">
              <a:spLocks noChangeArrowheads="1"/>
            </p:cNvSpPr>
            <p:nvPr/>
          </p:nvSpPr>
          <p:spPr bwMode="auto">
            <a:xfrm>
              <a:off x="5246556" y="3124471"/>
              <a:ext cx="1514007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latin typeface="Calibri" pitchFamily="34" charset="0"/>
                </a:rPr>
                <a:t>Food </a:t>
              </a:r>
              <a:r>
                <a:rPr lang="en-GB" sz="1600" b="1" dirty="0" smtClean="0">
                  <a:latin typeface="Calibri" pitchFamily="34" charset="0"/>
                </a:rPr>
                <a:t>Security</a:t>
              </a:r>
            </a:p>
            <a:p>
              <a:pPr algn="ctr"/>
              <a:endParaRPr lang="en-GB" sz="1600" b="1" dirty="0">
                <a:latin typeface="Calibri" pitchFamily="34" charset="0"/>
              </a:endParaRPr>
            </a:p>
            <a:p>
              <a:pPr marL="180975" indent="-180975">
                <a:buFontTx/>
                <a:buChar char="•"/>
              </a:pPr>
              <a:r>
                <a:rPr lang="en-GB" sz="1400" dirty="0" smtClean="0">
                  <a:latin typeface="Calibri" pitchFamily="34" charset="0"/>
                </a:rPr>
                <a:t>Availability</a:t>
              </a:r>
            </a:p>
            <a:p>
              <a:pPr marL="180975" indent="-180975">
                <a:buFontTx/>
                <a:buChar char="•"/>
              </a:pPr>
              <a:r>
                <a:rPr lang="en-GB" sz="1400" dirty="0" smtClean="0">
                  <a:latin typeface="Calibri" pitchFamily="34" charset="0"/>
                </a:rPr>
                <a:t>Access</a:t>
              </a:r>
              <a:endParaRPr lang="en-GB" sz="1400" dirty="0">
                <a:latin typeface="Calibri" pitchFamily="34" charset="0"/>
              </a:endParaRPr>
            </a:p>
            <a:p>
              <a:pPr marL="180975" indent="-180975">
                <a:buFontTx/>
                <a:buChar char="•"/>
              </a:pPr>
              <a:r>
                <a:rPr lang="en-GB" sz="1400" dirty="0" smtClean="0">
                  <a:latin typeface="Calibri" pitchFamily="34" charset="0"/>
                </a:rPr>
                <a:t>Utilisation</a:t>
              </a:r>
              <a:endParaRPr lang="en-GB" sz="1400" dirty="0">
                <a:latin typeface="Calibri" pitchFamily="34" charset="0"/>
              </a:endParaRPr>
            </a:p>
          </p:txBody>
        </p:sp>
      </p:grpSp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5765240" y="5028450"/>
            <a:ext cx="1765300" cy="1600438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ctr"/>
            <a:r>
              <a:rPr lang="en-GB" sz="1400" b="1" dirty="0">
                <a:latin typeface="Calibri" pitchFamily="34" charset="0"/>
              </a:rPr>
              <a:t>Environmental</a:t>
            </a:r>
          </a:p>
          <a:p>
            <a:pPr marL="180975" indent="-180975" algn="ctr"/>
            <a:r>
              <a:rPr lang="en-GB" sz="1400" b="1" dirty="0" smtClean="0">
                <a:latin typeface="Calibri" pitchFamily="34" charset="0"/>
              </a:rPr>
              <a:t>Conditions</a:t>
            </a:r>
            <a:endParaRPr lang="en-GB" sz="1400" b="1" dirty="0">
              <a:latin typeface="Calibri" pitchFamily="34" charset="0"/>
            </a:endParaRPr>
          </a:p>
          <a:p>
            <a:pPr marL="180975" indent="-180975">
              <a:buFontTx/>
              <a:buChar char="•"/>
            </a:pPr>
            <a:r>
              <a:rPr lang="en-GB" sz="1400" dirty="0" smtClean="0">
                <a:latin typeface="Calibri" pitchFamily="34" charset="0"/>
              </a:rPr>
              <a:t>Land use</a:t>
            </a:r>
          </a:p>
          <a:p>
            <a:pPr marL="180975" indent="-180975">
              <a:buFontTx/>
              <a:buChar char="•"/>
            </a:pPr>
            <a:r>
              <a:rPr lang="en-GB" sz="1400" dirty="0" smtClean="0">
                <a:latin typeface="Calibri" pitchFamily="34" charset="0"/>
              </a:rPr>
              <a:t>Water use</a:t>
            </a:r>
          </a:p>
          <a:p>
            <a:pPr marL="180975" indent="-180975">
              <a:buFontTx/>
              <a:buChar char="•"/>
            </a:pPr>
            <a:r>
              <a:rPr lang="en-GB" sz="1400" dirty="0" smtClean="0">
                <a:latin typeface="Calibri" pitchFamily="34" charset="0"/>
              </a:rPr>
              <a:t>Biodiversity</a:t>
            </a:r>
          </a:p>
          <a:p>
            <a:pPr marL="180975" indent="-180975">
              <a:buFontTx/>
              <a:buChar char="•"/>
            </a:pPr>
            <a:r>
              <a:rPr lang="en-GB" sz="1400" dirty="0" smtClean="0">
                <a:latin typeface="Calibri" pitchFamily="34" charset="0"/>
              </a:rPr>
              <a:t>Soil degradation</a:t>
            </a:r>
          </a:p>
          <a:p>
            <a:pPr marL="180975" indent="-180975">
              <a:buFontTx/>
              <a:buChar char="•"/>
            </a:pPr>
            <a:r>
              <a:rPr lang="en-GB" sz="1400" dirty="0" smtClean="0">
                <a:latin typeface="Calibri" pitchFamily="34" charset="0"/>
              </a:rPr>
              <a:t>GHG emissions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408053" y="5814705"/>
            <a:ext cx="357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3" name="Text Box 22"/>
          <p:cNvSpPr txBox="1">
            <a:spLocks noChangeArrowheads="1"/>
          </p:cNvSpPr>
          <p:nvPr/>
        </p:nvSpPr>
        <p:spPr bwMode="auto">
          <a:xfrm>
            <a:off x="1588789" y="5019367"/>
            <a:ext cx="1763712" cy="1590675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en-GB" sz="1400" b="1" dirty="0">
                <a:latin typeface="Calibri" pitchFamily="34" charset="0"/>
              </a:rPr>
              <a:t>Social Welfare</a:t>
            </a:r>
            <a:endParaRPr lang="en-GB" sz="1400" dirty="0">
              <a:latin typeface="Calibri" pitchFamily="34" charset="0"/>
            </a:endParaRPr>
          </a:p>
          <a:p>
            <a:pPr marL="177800" indent="-177800">
              <a:buFontTx/>
              <a:buChar char="•"/>
            </a:pPr>
            <a:r>
              <a:rPr lang="en-US" sz="1400" dirty="0">
                <a:latin typeface="Calibri" pitchFamily="34" charset="0"/>
              </a:rPr>
              <a:t>Income</a:t>
            </a:r>
          </a:p>
          <a:p>
            <a:pPr marL="177800" indent="-177800">
              <a:buFontTx/>
              <a:buChar char="•"/>
            </a:pPr>
            <a:r>
              <a:rPr lang="en-US" sz="1400" dirty="0" smtClean="0">
                <a:latin typeface="Calibri" pitchFamily="34" charset="0"/>
              </a:rPr>
              <a:t>Health</a:t>
            </a:r>
            <a:endParaRPr lang="en-US" sz="1400" dirty="0">
              <a:latin typeface="Calibri" pitchFamily="34" charset="0"/>
            </a:endParaRPr>
          </a:p>
          <a:p>
            <a:pPr marL="177800" indent="-177800">
              <a:buFontTx/>
              <a:buChar char="•"/>
            </a:pPr>
            <a:r>
              <a:rPr lang="en-US" sz="1400" dirty="0">
                <a:latin typeface="Calibri" pitchFamily="34" charset="0"/>
              </a:rPr>
              <a:t>Wealth</a:t>
            </a:r>
          </a:p>
          <a:p>
            <a:pPr marL="177800" indent="-177800">
              <a:buFontTx/>
              <a:buChar char="•"/>
            </a:pPr>
            <a:r>
              <a:rPr lang="en-US" sz="1400" dirty="0">
                <a:latin typeface="Calibri" pitchFamily="34" charset="0"/>
              </a:rPr>
              <a:t>Social capital</a:t>
            </a:r>
          </a:p>
          <a:p>
            <a:pPr marL="177800" indent="-177800">
              <a:buFontTx/>
              <a:buChar char="•"/>
            </a:pPr>
            <a:r>
              <a:rPr lang="en-US" sz="1400" dirty="0">
                <a:latin typeface="Calibri" pitchFamily="34" charset="0"/>
              </a:rPr>
              <a:t>Political capital</a:t>
            </a:r>
          </a:p>
          <a:p>
            <a:pPr marL="177800" indent="-177800">
              <a:buFontTx/>
              <a:buChar char="•"/>
            </a:pPr>
            <a:r>
              <a:rPr lang="en-US" sz="1400" dirty="0">
                <a:latin typeface="Calibri" pitchFamily="34" charset="0"/>
              </a:rPr>
              <a:t>Human capital</a:t>
            </a:r>
          </a:p>
        </p:txBody>
      </p:sp>
      <p:sp>
        <p:nvSpPr>
          <p:cNvPr id="2064" name="Line 23"/>
          <p:cNvSpPr>
            <a:spLocks noChangeShapeType="1"/>
          </p:cNvSpPr>
          <p:nvPr/>
        </p:nvSpPr>
        <p:spPr bwMode="auto">
          <a:xfrm>
            <a:off x="3358122" y="581470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5" name="Rectangle 24"/>
          <p:cNvSpPr>
            <a:spLocks noChangeArrowheads="1"/>
          </p:cNvSpPr>
          <p:nvPr/>
        </p:nvSpPr>
        <p:spPr bwMode="auto">
          <a:xfrm>
            <a:off x="1588789" y="4529975"/>
            <a:ext cx="5941752" cy="493713"/>
          </a:xfrm>
          <a:prstGeom prst="rect">
            <a:avLst/>
          </a:prstGeom>
          <a:solidFill>
            <a:srgbClr val="99C172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latin typeface="Calibri" pitchFamily="34" charset="0"/>
              </a:rPr>
              <a:t>Food System OUTCOMES Contributing to:</a:t>
            </a:r>
          </a:p>
        </p:txBody>
      </p:sp>
      <p:sp>
        <p:nvSpPr>
          <p:cNvPr id="2067" name="Line 26"/>
          <p:cNvSpPr>
            <a:spLocks noChangeShapeType="1"/>
          </p:cNvSpPr>
          <p:nvPr/>
        </p:nvSpPr>
        <p:spPr bwMode="auto">
          <a:xfrm>
            <a:off x="4572000" y="4114598"/>
            <a:ext cx="1588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80" name="TextBox 19"/>
          <p:cNvSpPr txBox="1">
            <a:spLocks noChangeArrowheads="1"/>
          </p:cNvSpPr>
          <p:nvPr/>
        </p:nvSpPr>
        <p:spPr bwMode="auto">
          <a:xfrm>
            <a:off x="129290" y="282520"/>
            <a:ext cx="885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 smtClean="0">
                <a:solidFill>
                  <a:srgbClr val="0070C0"/>
                </a:solidFill>
                <a:latin typeface="Calibri"/>
              </a:rPr>
              <a:t>… all of which lead to a number of ‘Outcomes’</a:t>
            </a:r>
            <a:endParaRPr lang="en-GB" sz="32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22" name="A53C019C-6862-4E22-A661-46A5E2BE0B04" descr="52F1D004-AEF7-465E-883B-5EC47DCC02C8@oceanleadershi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56" y="1521500"/>
            <a:ext cx="3895383" cy="25331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3495" y="1476530"/>
            <a:ext cx="4557010" cy="2593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4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2" grpId="0" animBg="1"/>
      <p:bldP spid="2063" grpId="0" animBg="1"/>
      <p:bldP spid="20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724" y="1484026"/>
            <a:ext cx="9069599" cy="3342807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9080" y="1611672"/>
            <a:ext cx="1346725" cy="68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Science Agencies</a:t>
            </a:r>
            <a:endParaRPr lang="en-US" sz="20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42114" y="1611672"/>
            <a:ext cx="1204475" cy="68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dirty="0"/>
              <a:t>Policy </a:t>
            </a:r>
            <a:r>
              <a:rPr lang="en-GB" sz="2000" dirty="0" smtClean="0"/>
              <a:t>Makers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53389" y="1611672"/>
            <a:ext cx="1415856" cy="68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dirty="0"/>
              <a:t>Resource </a:t>
            </a:r>
            <a:r>
              <a:rPr lang="en-GB" sz="2000" dirty="0" smtClean="0"/>
              <a:t>Managers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-9080" y="2271919"/>
            <a:ext cx="1599319" cy="15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 i="1" dirty="0" smtClean="0"/>
              <a:t>e.g</a:t>
            </a:r>
            <a:r>
              <a:rPr lang="en-GB" sz="1400" b="1" i="1" dirty="0"/>
              <a:t>.</a:t>
            </a:r>
          </a:p>
          <a:p>
            <a:pPr algn="ctr"/>
            <a:r>
              <a:rPr lang="en-GB" sz="1400" b="1" dirty="0"/>
              <a:t>NRF,</a:t>
            </a:r>
          </a:p>
          <a:p>
            <a:pPr algn="ctr"/>
            <a:r>
              <a:rPr lang="en-GB" sz="1400" b="1" dirty="0"/>
              <a:t>ICSU-Africa</a:t>
            </a:r>
          </a:p>
          <a:p>
            <a:pPr algn="ctr"/>
            <a:endParaRPr lang="en-GB" sz="1400" b="1" dirty="0"/>
          </a:p>
          <a:p>
            <a:pPr algn="ctr" eaLnBrk="1" hangingPunct="1"/>
            <a:r>
              <a:rPr lang="en-GB" sz="1400" b="1" i="1" dirty="0"/>
              <a:t>improved GEC/food security science</a:t>
            </a:r>
            <a:endParaRPr lang="en-US" sz="1400" b="1" i="1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212039" y="2230096"/>
            <a:ext cx="1991505" cy="10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b="1" i="1" dirty="0"/>
              <a:t>e.g.</a:t>
            </a:r>
          </a:p>
          <a:p>
            <a:pPr algn="ctr"/>
            <a:r>
              <a:rPr lang="en-GB" sz="1400" b="1" dirty="0" smtClean="0"/>
              <a:t>USAID, FAO,</a:t>
            </a:r>
          </a:p>
          <a:p>
            <a:pPr algn="ctr"/>
            <a:r>
              <a:rPr lang="en-GB" sz="1400" b="1" dirty="0" smtClean="0"/>
              <a:t>CARE</a:t>
            </a:r>
            <a:endParaRPr lang="en-GB" sz="1400" b="1" dirty="0"/>
          </a:p>
          <a:p>
            <a:pPr algn="ctr"/>
            <a:endParaRPr lang="en-GB" sz="1400" b="1" dirty="0"/>
          </a:p>
          <a:p>
            <a:pPr algn="ctr" eaLnBrk="1" hangingPunct="1"/>
            <a:r>
              <a:rPr lang="en-GB" sz="1400" b="1" i="1" dirty="0"/>
              <a:t>improved livelihoods &amp; reduced vulnerability</a:t>
            </a:r>
            <a:endParaRPr lang="en-US" sz="1400" b="1" i="1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642299" y="2287412"/>
            <a:ext cx="1917056" cy="10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 i="1" dirty="0"/>
              <a:t>e.g.</a:t>
            </a:r>
          </a:p>
          <a:p>
            <a:pPr algn="ctr"/>
            <a:r>
              <a:rPr lang="en-GB" sz="1400" b="1" dirty="0"/>
              <a:t>farmers, </a:t>
            </a:r>
            <a:r>
              <a:rPr lang="en-GB" sz="1400" b="1" dirty="0" smtClean="0"/>
              <a:t>range </a:t>
            </a:r>
            <a:r>
              <a:rPr lang="en-GB" sz="1400" b="1" dirty="0"/>
              <a:t>conservation NGOs</a:t>
            </a:r>
          </a:p>
          <a:p>
            <a:pPr algn="ctr" eaLnBrk="1" hangingPunct="1"/>
            <a:endParaRPr lang="en-GB" sz="1400" i="1" dirty="0" smtClean="0">
              <a:latin typeface="Helvetica" pitchFamily="2" charset="0"/>
            </a:endParaRPr>
          </a:p>
          <a:p>
            <a:pPr algn="ctr" eaLnBrk="1" hangingPunct="1"/>
            <a:r>
              <a:rPr lang="en-GB" sz="1400" b="1" i="1" dirty="0"/>
              <a:t>improved food security &amp; </a:t>
            </a:r>
            <a:r>
              <a:rPr lang="en-GB" sz="1400" b="1" i="1" dirty="0" err="1"/>
              <a:t>nat</a:t>
            </a:r>
            <a:r>
              <a:rPr lang="en-GB" sz="1400" b="1" i="1" dirty="0"/>
              <a:t> resource </a:t>
            </a:r>
            <a:r>
              <a:rPr lang="en-GB" sz="1400" b="1" i="1" dirty="0" err="1"/>
              <a:t>mgmt</a:t>
            </a:r>
            <a:endParaRPr lang="en-US" sz="1400" b="1" i="1" dirty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420389" y="2271919"/>
            <a:ext cx="1718969" cy="15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 i="1" dirty="0"/>
              <a:t>e.g.</a:t>
            </a:r>
          </a:p>
          <a:p>
            <a:pPr algn="ctr"/>
            <a:r>
              <a:rPr lang="en-GB" sz="1400" b="1" dirty="0"/>
              <a:t>SADC, national </a:t>
            </a:r>
            <a:r>
              <a:rPr lang="en-GB" sz="1400" b="1" dirty="0" smtClean="0"/>
              <a:t>ministers</a:t>
            </a:r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r>
              <a:rPr lang="en-GB" sz="1400" b="1" i="1" dirty="0"/>
              <a:t>improved food security </a:t>
            </a:r>
            <a:r>
              <a:rPr lang="en-GB" sz="1400" b="1" i="1" dirty="0" smtClean="0"/>
              <a:t>&amp; </a:t>
            </a:r>
            <a:r>
              <a:rPr lang="en-GB" sz="1400" b="1" i="1" dirty="0" err="1" smtClean="0"/>
              <a:t>env</a:t>
            </a:r>
            <a:r>
              <a:rPr lang="en-GB" sz="1400" b="1" i="1" dirty="0" smtClean="0"/>
              <a:t> policies</a:t>
            </a:r>
            <a:endParaRPr lang="en-US" sz="1400" b="1" i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49706" y="3921085"/>
            <a:ext cx="8345552" cy="28289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0882" y="4816647"/>
            <a:ext cx="1688393" cy="54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dirty="0"/>
              <a:t>Natural </a:t>
            </a:r>
            <a:r>
              <a:rPr lang="en-GB" sz="2000" dirty="0" smtClean="0"/>
              <a:t>Scientists</a:t>
            </a:r>
            <a:endParaRPr lang="en-US" sz="20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570402" y="4813005"/>
            <a:ext cx="1705676" cy="30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dirty="0"/>
              <a:t>Social </a:t>
            </a:r>
            <a:r>
              <a:rPr lang="en-GB" sz="2000" dirty="0" smtClean="0"/>
              <a:t>Scientists</a:t>
            </a:r>
            <a:endParaRPr lang="en-US" sz="2000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962193" y="5309475"/>
            <a:ext cx="126563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3962193" y="5489148"/>
            <a:ext cx="126563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840654" y="5409084"/>
            <a:ext cx="192902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 i="1" dirty="0">
                <a:solidFill>
                  <a:schemeClr val="accent2"/>
                </a:solidFill>
                <a:ea typeface="MS PGothic" pitchFamily="34" charset="-128"/>
              </a:rPr>
              <a:t>e.g.</a:t>
            </a:r>
          </a:p>
          <a:p>
            <a:pPr algn="ctr">
              <a:buFontTx/>
              <a:buChar char="•"/>
            </a:pPr>
            <a:r>
              <a:rPr lang="en-GB" sz="1400" b="1" dirty="0" smtClean="0">
                <a:solidFill>
                  <a:schemeClr val="accent2"/>
                </a:solidFill>
                <a:ea typeface="MS PGothic" pitchFamily="34" charset="-128"/>
              </a:rPr>
              <a:t> agronomy</a:t>
            </a:r>
          </a:p>
          <a:p>
            <a:pPr algn="ctr">
              <a:buFontTx/>
              <a:buChar char="•"/>
            </a:pPr>
            <a:r>
              <a:rPr lang="en-GB" sz="1400" b="1" dirty="0">
                <a:solidFill>
                  <a:schemeClr val="accent2"/>
                </a:solidFill>
                <a:ea typeface="MS PGothic" pitchFamily="34" charset="-128"/>
              </a:rPr>
              <a:t> </a:t>
            </a:r>
            <a:r>
              <a:rPr lang="en-GB" sz="1400" b="1" dirty="0" smtClean="0">
                <a:solidFill>
                  <a:schemeClr val="accent2"/>
                </a:solidFill>
                <a:ea typeface="MS PGothic" pitchFamily="34" charset="-128"/>
              </a:rPr>
              <a:t>regional hydrology</a:t>
            </a:r>
            <a:endParaRPr lang="en-GB" sz="1400" b="1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FontTx/>
              <a:buChar char="•"/>
            </a:pPr>
            <a:r>
              <a:rPr lang="en-GB" sz="1400" b="1" dirty="0">
                <a:solidFill>
                  <a:schemeClr val="accent2"/>
                </a:solidFill>
                <a:ea typeface="MS PGothic" pitchFamily="34" charset="-128"/>
              </a:rPr>
              <a:t> land degradation</a:t>
            </a:r>
          </a:p>
          <a:p>
            <a:pPr algn="ctr">
              <a:buFontTx/>
              <a:buChar char="•"/>
            </a:pPr>
            <a:r>
              <a:rPr lang="en-GB" sz="1400" b="1" dirty="0">
                <a:solidFill>
                  <a:schemeClr val="accent2"/>
                </a:solidFill>
                <a:ea typeface="MS PGothic" pitchFamily="34" charset="-128"/>
              </a:rPr>
              <a:t> biodiversity </a:t>
            </a:r>
            <a:r>
              <a:rPr lang="en-GB" sz="1400" b="1" dirty="0" smtClean="0">
                <a:solidFill>
                  <a:schemeClr val="accent2"/>
                </a:solidFill>
                <a:ea typeface="MS PGothic" pitchFamily="34" charset="-128"/>
              </a:rPr>
              <a:t>loss</a:t>
            </a:r>
          </a:p>
          <a:p>
            <a:pPr algn="ctr">
              <a:buFontTx/>
              <a:buChar char="•"/>
            </a:pPr>
            <a:r>
              <a:rPr lang="en-GB" sz="1400" b="1" dirty="0">
                <a:solidFill>
                  <a:schemeClr val="accent2"/>
                </a:solidFill>
                <a:ea typeface="MS PGothic" pitchFamily="34" charset="-128"/>
              </a:rPr>
              <a:t> </a:t>
            </a:r>
            <a:r>
              <a:rPr lang="en-GB" sz="1400" b="1" dirty="0" smtClean="0">
                <a:solidFill>
                  <a:schemeClr val="accent2"/>
                </a:solidFill>
                <a:ea typeface="MS PGothic" pitchFamily="34" charset="-128"/>
              </a:rPr>
              <a:t>climate change</a:t>
            </a:r>
            <a:endParaRPr lang="en-GB" sz="1600" b="1" dirty="0">
              <a:solidFill>
                <a:srgbClr val="009900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208794" y="5409084"/>
            <a:ext cx="244351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 i="1" dirty="0">
                <a:solidFill>
                  <a:schemeClr val="accent2"/>
                </a:solidFill>
              </a:rPr>
              <a:t>e.g.</a:t>
            </a:r>
          </a:p>
          <a:p>
            <a:pPr algn="ctr">
              <a:buFontTx/>
              <a:buChar char="•"/>
            </a:pPr>
            <a:r>
              <a:rPr lang="en-GB" altLang="ja-JP" sz="1400" b="1" dirty="0">
                <a:solidFill>
                  <a:schemeClr val="accent2"/>
                </a:solidFill>
                <a:ea typeface="MS PGothic" pitchFamily="34" charset="-128"/>
              </a:rPr>
              <a:t> </a:t>
            </a:r>
            <a:r>
              <a:rPr lang="en-US" altLang="ja-JP" sz="1400" b="1" dirty="0">
                <a:solidFill>
                  <a:schemeClr val="accent2"/>
                </a:solidFill>
                <a:ea typeface="MS PGothic" pitchFamily="34" charset="-128"/>
              </a:rPr>
              <a:t> markets and trade</a:t>
            </a:r>
          </a:p>
          <a:p>
            <a:pPr algn="ctr">
              <a:buFontTx/>
              <a:buChar char="•"/>
            </a:pPr>
            <a:r>
              <a:rPr lang="en-US" altLang="ja-JP" sz="1400" b="1" dirty="0" smtClean="0">
                <a:solidFill>
                  <a:schemeClr val="accent2"/>
                </a:solidFill>
                <a:ea typeface="MS PGothic" pitchFamily="34" charset="-128"/>
              </a:rPr>
              <a:t> resource tenure</a:t>
            </a:r>
          </a:p>
          <a:p>
            <a:pPr algn="ctr">
              <a:buFontTx/>
              <a:buChar char="•"/>
            </a:pPr>
            <a:r>
              <a:rPr lang="en-US" altLang="ja-JP" sz="1400" b="1" dirty="0">
                <a:solidFill>
                  <a:schemeClr val="accent2"/>
                </a:solidFill>
                <a:ea typeface="MS PGothic" pitchFamily="34" charset="-128"/>
              </a:rPr>
              <a:t> </a:t>
            </a:r>
            <a:r>
              <a:rPr lang="en-US" altLang="ja-JP" sz="1400" b="1" dirty="0" smtClean="0">
                <a:solidFill>
                  <a:schemeClr val="accent2"/>
                </a:solidFill>
                <a:ea typeface="MS PGothic" pitchFamily="34" charset="-128"/>
              </a:rPr>
              <a:t>institutions</a:t>
            </a:r>
            <a:endParaRPr lang="en-US" altLang="ja-JP" sz="1400" b="1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FontTx/>
              <a:buChar char="•"/>
            </a:pPr>
            <a:r>
              <a:rPr lang="en-GB" altLang="ja-JP" sz="1400" b="1" dirty="0" smtClean="0">
                <a:solidFill>
                  <a:schemeClr val="accent2"/>
                </a:solidFill>
                <a:ea typeface="MS PGothic" pitchFamily="34" charset="-128"/>
              </a:rPr>
              <a:t> governance</a:t>
            </a:r>
            <a:endParaRPr lang="en-US" altLang="ja-JP" sz="1400" b="1" dirty="0">
              <a:solidFill>
                <a:schemeClr val="accent2"/>
              </a:solidFill>
              <a:ea typeface="MS PGothic" pitchFamily="34" charset="-128"/>
            </a:endParaRPr>
          </a:p>
          <a:p>
            <a:pPr algn="ctr">
              <a:buFontTx/>
              <a:buChar char="•"/>
            </a:pPr>
            <a:r>
              <a:rPr lang="en-US" altLang="ja-JP" sz="1400" b="1" dirty="0" smtClean="0">
                <a:solidFill>
                  <a:schemeClr val="accent2"/>
                </a:solidFill>
                <a:ea typeface="MS PGothic" pitchFamily="34" charset="-128"/>
              </a:rPr>
              <a:t> social </a:t>
            </a:r>
            <a:r>
              <a:rPr lang="en-US" altLang="ja-JP" sz="1400" b="1" dirty="0">
                <a:solidFill>
                  <a:schemeClr val="accent2"/>
                </a:solidFill>
                <a:ea typeface="MS PGothic" pitchFamily="34" charset="-128"/>
              </a:rPr>
              <a:t>capital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235652" y="4924633"/>
            <a:ext cx="2718711" cy="25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/>
                </a:solidFill>
              </a:rPr>
              <a:t>Science Questions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5250927" y="1897870"/>
            <a:ext cx="543743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H="1">
            <a:off x="5250927" y="2078757"/>
            <a:ext cx="543743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1296433" y="1897870"/>
            <a:ext cx="54374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1296433" y="2078757"/>
            <a:ext cx="54374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217648" y="1611672"/>
            <a:ext cx="1941369" cy="68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 algn="ctr">
              <a:defRPr sz="2000"/>
            </a:lvl1pPr>
          </a:lstStyle>
          <a:p>
            <a:r>
              <a:rPr lang="en-GB" dirty="0"/>
              <a:t>Development Agencies</a:t>
            </a:r>
            <a:endParaRPr lang="en-US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755794" y="1611672"/>
            <a:ext cx="1415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dirty="0" smtClean="0"/>
              <a:t>Business Managers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3549634" y="2296148"/>
            <a:ext cx="18707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b="1" i="1" dirty="0"/>
              <a:t>e.g.</a:t>
            </a:r>
          </a:p>
          <a:p>
            <a:pPr algn="ctr"/>
            <a:r>
              <a:rPr lang="en-GB" sz="1400" b="1" dirty="0"/>
              <a:t>p</a:t>
            </a:r>
            <a:r>
              <a:rPr lang="en-GB" sz="1400" b="1" dirty="0" smtClean="0"/>
              <a:t>urchasers, processors, retailers</a:t>
            </a:r>
            <a:endParaRPr lang="en-GB" sz="1400" b="1" dirty="0"/>
          </a:p>
          <a:p>
            <a:pPr algn="ctr" eaLnBrk="1" hangingPunct="1"/>
            <a:endParaRPr lang="en-GB" sz="1400" i="1" dirty="0" smtClean="0">
              <a:latin typeface="Helvetica" pitchFamily="2" charset="0"/>
            </a:endParaRPr>
          </a:p>
          <a:p>
            <a:pPr algn="ctr" eaLnBrk="1" hangingPunct="1"/>
            <a:r>
              <a:rPr lang="en-GB" sz="1400" b="1" i="1" dirty="0"/>
              <a:t>improved food  </a:t>
            </a:r>
            <a:r>
              <a:rPr lang="en-GB" sz="1400" b="1" i="1" dirty="0" smtClean="0"/>
              <a:t>system efficiency &amp; sustainability</a:t>
            </a:r>
            <a:endParaRPr lang="en-US" sz="1400" b="1" i="1" dirty="0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6832984" y="1897870"/>
            <a:ext cx="543743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00" dirty="0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 flipH="1">
            <a:off x="6832984" y="2078757"/>
            <a:ext cx="543743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00" dirty="0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3326058" y="1897870"/>
            <a:ext cx="54374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 flipH="1">
            <a:off x="3326058" y="2078757"/>
            <a:ext cx="54374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1" name="TextBox 40"/>
          <p:cNvSpPr txBox="1"/>
          <p:nvPr/>
        </p:nvSpPr>
        <p:spPr>
          <a:xfrm>
            <a:off x="561039" y="246470"/>
            <a:ext cx="798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Key Question and Interested Parties</a:t>
            </a:r>
            <a:endParaRPr lang="en-US" sz="32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531959" y="4034432"/>
            <a:ext cx="60800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How </a:t>
            </a:r>
            <a:r>
              <a:rPr lang="en-GB" b="1" dirty="0" smtClean="0">
                <a:solidFill>
                  <a:prstClr val="black"/>
                </a:solidFill>
                <a:latin typeface="Calibri"/>
              </a:rPr>
              <a:t>would different food system governance arrangements affect food security and land use in Southern Africa?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8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  <p:bldP spid="11" grpId="0"/>
      <p:bldP spid="17" grpId="0"/>
      <p:bldP spid="18" grpId="0"/>
      <p:bldP spid="19" grpId="0"/>
      <p:bldP spid="20" grpId="0"/>
      <p:bldP spid="12" grpId="0" animBg="1"/>
      <p:bldP spid="13" grpId="0"/>
      <p:bldP spid="14" grpId="0"/>
      <p:bldP spid="15" grpId="0" animBg="1"/>
      <p:bldP spid="16" grpId="0" animBg="1"/>
      <p:bldP spid="21" grpId="0"/>
      <p:bldP spid="22" grpId="0"/>
      <p:bldP spid="24" grpId="0"/>
      <p:bldP spid="28" grpId="0" animBg="1"/>
      <p:bldP spid="29" grpId="0" animBg="1"/>
      <p:bldP spid="32" grpId="0" animBg="1"/>
      <p:bldP spid="33" grpId="0" animBg="1"/>
      <p:bldP spid="36" grpId="0"/>
      <p:bldP spid="34" grpId="0"/>
      <p:bldP spid="37" grpId="0"/>
      <p:bldP spid="39" grpId="0" animBg="1"/>
      <p:bldP spid="40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16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Recognising that …</a:t>
            </a:r>
            <a:endParaRPr lang="en-GB" sz="32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Importance of private companies in food security and land use issues is growing.</a:t>
            </a:r>
          </a:p>
          <a:p>
            <a:r>
              <a:rPr lang="en-GB" dirty="0" smtClean="0"/>
              <a:t>Demand from large purchasers drives production.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0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7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SAFGOV 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96" y="1630180"/>
            <a:ext cx="8357004" cy="46057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build an </a:t>
            </a:r>
            <a:r>
              <a:rPr lang="en-GB" dirty="0" smtClean="0"/>
              <a:t>community </a:t>
            </a:r>
            <a:r>
              <a:rPr lang="en-GB" dirty="0"/>
              <a:t>of research skills, closely linked to a range of stakeholders across southern Africa’s public and private </a:t>
            </a:r>
            <a:r>
              <a:rPr lang="en-GB" dirty="0" smtClean="0"/>
              <a:t>organisations</a:t>
            </a:r>
          </a:p>
          <a:p>
            <a:endParaRPr lang="en-GB" i="1" dirty="0"/>
          </a:p>
          <a:p>
            <a:pPr marL="0" indent="0">
              <a:buNone/>
            </a:pPr>
            <a:r>
              <a:rPr lang="en-ZA" i="1" dirty="0" smtClean="0"/>
              <a:t>	t</a:t>
            </a:r>
            <a:r>
              <a:rPr lang="en-GB" i="1" dirty="0" smtClean="0"/>
              <a:t>hat can</a:t>
            </a:r>
            <a:endParaRPr lang="en-ZA" dirty="0" smtClean="0"/>
          </a:p>
          <a:p>
            <a:endParaRPr lang="en-ZA" dirty="0" smtClean="0"/>
          </a:p>
          <a:p>
            <a:r>
              <a:rPr lang="en-GB" dirty="0"/>
              <a:t>C</a:t>
            </a:r>
            <a:r>
              <a:rPr lang="en-GB" dirty="0" smtClean="0"/>
              <a:t>o-design </a:t>
            </a:r>
            <a:r>
              <a:rPr lang="en-GB" dirty="0"/>
              <a:t>and jointly undertake research on how to improve </a:t>
            </a:r>
            <a:r>
              <a:rPr lang="en-GB" dirty="0" smtClean="0"/>
              <a:t>Southern African food </a:t>
            </a:r>
            <a:r>
              <a:rPr lang="en-GB" dirty="0"/>
              <a:t>system activities and enterprises to enhance food security and land use outcomes </a:t>
            </a:r>
            <a:r>
              <a:rPr lang="en-GB" dirty="0" smtClean="0"/>
              <a:t>in </a:t>
            </a:r>
            <a:r>
              <a:rPr lang="en-GB" dirty="0"/>
              <a:t>the face of future </a:t>
            </a:r>
            <a:r>
              <a:rPr lang="en-GB" dirty="0" smtClean="0"/>
              <a:t>challenges.</a:t>
            </a:r>
            <a:endParaRPr lang="en-GB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7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16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Importance of private companies in food security and land use issues is growing.</a:t>
            </a:r>
          </a:p>
          <a:p>
            <a:r>
              <a:rPr lang="en-GB" dirty="0" smtClean="0"/>
              <a:t>Especially in how demand from large purchasers drives production</a:t>
            </a:r>
          </a:p>
          <a:p>
            <a:r>
              <a:rPr lang="en-GB" i="1" dirty="0"/>
              <a:t>G</a:t>
            </a:r>
            <a:r>
              <a:rPr lang="en-GB" i="1" dirty="0" smtClean="0"/>
              <a:t>overnance</a:t>
            </a:r>
            <a:r>
              <a:rPr lang="en-GB" dirty="0" smtClean="0"/>
              <a:t> </a:t>
            </a:r>
            <a:r>
              <a:rPr lang="en-GB" dirty="0"/>
              <a:t>arrangements among these actors </a:t>
            </a:r>
            <a:r>
              <a:rPr lang="en-GB" dirty="0" smtClean="0"/>
              <a:t>are </a:t>
            </a:r>
            <a:r>
              <a:rPr lang="en-GB" dirty="0"/>
              <a:t>poorly </a:t>
            </a:r>
            <a:r>
              <a:rPr lang="en-GB" dirty="0" smtClean="0"/>
              <a:t>understood, especially in terms of environmental impacts and food security outcomes</a:t>
            </a:r>
            <a:endParaRPr lang="en-ZA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5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4418922" y="3036967"/>
            <a:ext cx="340497" cy="91477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4418922" y="4694990"/>
            <a:ext cx="340497" cy="91477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0800000">
            <a:off x="4759418" y="3017910"/>
            <a:ext cx="340497" cy="91477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10800000">
            <a:off x="4827518" y="4694990"/>
            <a:ext cx="340497" cy="91477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939309" y="3246602"/>
            <a:ext cx="156628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Demand Signal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963718" y="3312996"/>
            <a:ext cx="9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aterial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031818" y="4990077"/>
            <a:ext cx="9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aterial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3942227" y="2331831"/>
            <a:ext cx="1679784" cy="5336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Consumers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10326" y="4085144"/>
            <a:ext cx="1679784" cy="5336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Value Chain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10326" y="5685992"/>
            <a:ext cx="1679784" cy="5336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Producers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521272" y="4005568"/>
            <a:ext cx="4287990" cy="6355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Government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5494596" y="3872135"/>
            <a:ext cx="5259934" cy="6355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Civil Society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0" idx="2"/>
            <a:endCxn id="16" idx="3"/>
          </p:cNvCxnSpPr>
          <p:nvPr/>
        </p:nvCxnSpPr>
        <p:spPr>
          <a:xfrm flipH="1">
            <a:off x="5622011" y="2298807"/>
            <a:ext cx="631467" cy="2998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  <a:endCxn id="17" idx="3"/>
          </p:cNvCxnSpPr>
          <p:nvPr/>
        </p:nvCxnSpPr>
        <p:spPr>
          <a:xfrm flipH="1">
            <a:off x="5690110" y="2497345"/>
            <a:ext cx="827656" cy="18546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253478" y="3313957"/>
            <a:ext cx="1804672" cy="5615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Food Sec Agencies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7" idx="3"/>
            <a:endCxn id="17" idx="3"/>
          </p:cNvCxnSpPr>
          <p:nvPr/>
        </p:nvCxnSpPr>
        <p:spPr>
          <a:xfrm flipH="1">
            <a:off x="5690110" y="3793271"/>
            <a:ext cx="827656" cy="558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253478" y="4609883"/>
            <a:ext cx="1804672" cy="5615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Nat Resource Agencies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2" idx="2"/>
            <a:endCxn id="18" idx="3"/>
          </p:cNvCxnSpPr>
          <p:nvPr/>
        </p:nvCxnSpPr>
        <p:spPr>
          <a:xfrm flipH="1">
            <a:off x="5690110" y="4890659"/>
            <a:ext cx="563368" cy="10621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253478" y="5905809"/>
            <a:ext cx="1804672" cy="5615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Input suppliers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5" idx="2"/>
            <a:endCxn id="18" idx="3"/>
          </p:cNvCxnSpPr>
          <p:nvPr/>
        </p:nvCxnSpPr>
        <p:spPr>
          <a:xfrm flipH="1" flipV="1">
            <a:off x="5690110" y="5952800"/>
            <a:ext cx="563368" cy="2337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58315" y="2465235"/>
            <a:ext cx="12938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258315" y="2626573"/>
            <a:ext cx="12938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326414" y="4228729"/>
            <a:ext cx="12938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326414" y="4390066"/>
            <a:ext cx="12938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326414" y="5905809"/>
            <a:ext cx="12938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326414" y="6067147"/>
            <a:ext cx="12938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253478" y="2018031"/>
            <a:ext cx="1804672" cy="5615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Health Sector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39309" y="4913846"/>
            <a:ext cx="156628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Demand Signal</a:t>
            </a:r>
            <a:endParaRPr lang="en-GB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7200" y="-251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SAFGOV Conceptual Model</a:t>
            </a: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1588" y="1371600"/>
            <a:ext cx="9142412" cy="0"/>
          </a:xfrm>
          <a:prstGeom prst="line">
            <a:avLst/>
          </a:prstGeom>
          <a:noFill/>
          <a:ln w="25400">
            <a:solidFill>
              <a:srgbClr val="98BE7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1588" y="1143000"/>
            <a:ext cx="9142412" cy="0"/>
          </a:xfrm>
          <a:prstGeom prst="line">
            <a:avLst/>
          </a:prstGeom>
          <a:noFill/>
          <a:ln w="25400">
            <a:solidFill>
              <a:srgbClr val="00ACE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7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32" grpId="0" animBg="1"/>
      <p:bldP spid="35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797</Words>
  <Application>Microsoft Office PowerPoint</Application>
  <PresentationFormat>On-screen Show (4:3)</PresentationFormat>
  <Paragraphs>180</Paragraphs>
  <Slides>16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Southern African Food Systems  Building a Research Community based on Stakeholder Dialogue</vt:lpstr>
      <vt:lpstr>Trends and drivers of change in southern African food systems</vt:lpstr>
      <vt:lpstr>PowerPoint Presentation</vt:lpstr>
      <vt:lpstr>PowerPoint Presentation</vt:lpstr>
      <vt:lpstr>PowerPoint Presentation</vt:lpstr>
      <vt:lpstr>Recognising that …</vt:lpstr>
      <vt:lpstr>SAFGOV project objectives</vt:lpstr>
      <vt:lpstr>Background</vt:lpstr>
      <vt:lpstr>PowerPoint Presentation</vt:lpstr>
      <vt:lpstr>PowerPoint Presentation</vt:lpstr>
      <vt:lpstr>PowerPoint Presentation</vt:lpstr>
      <vt:lpstr>SAFGOV project objectives</vt:lpstr>
      <vt:lpstr>Recognising…</vt:lpstr>
      <vt:lpstr>PowerPoint Presentation</vt:lpstr>
      <vt:lpstr>PowerPoint Presentation</vt:lpstr>
      <vt:lpstr>PowerPoint Presentation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African Food System Governance</dc:title>
  <dc:creator>Laura Pereira</dc:creator>
  <cp:lastModifiedBy>Gabrielle Kardolus</cp:lastModifiedBy>
  <cp:revision>57</cp:revision>
  <dcterms:created xsi:type="dcterms:W3CDTF">2014-08-24T17:43:31Z</dcterms:created>
  <dcterms:modified xsi:type="dcterms:W3CDTF">2017-05-13T05:10:26Z</dcterms:modified>
</cp:coreProperties>
</file>